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theme/themeOverride1.xml" ContentType="application/vnd.openxmlformats-officedocument.themeOverride+xml"/>
  <Override PartName="/ppt/notesSlides/notesSlide1.xml" ContentType="application/vnd.openxmlformats-officedocument.presentationml.notesSlide+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6.xml" ContentType="application/vnd.openxmlformats-officedocument.drawingml.chart+xml"/>
  <Override PartName="/ppt/theme/themeOverride2.xml" ContentType="application/vnd.openxmlformats-officedocument.themeOverride+xml"/>
  <Override PartName="/ppt/notesSlides/notesSlide3.xml" ContentType="application/vnd.openxmlformats-officedocument.presentationml.notesSlide+xml"/>
  <Override PartName="/ppt/charts/chart7.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2.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2"/>
  </p:notesMasterIdLst>
  <p:sldIdLst>
    <p:sldId id="705" r:id="rId2"/>
    <p:sldId id="645" r:id="rId3"/>
    <p:sldId id="529" r:id="rId4"/>
    <p:sldId id="590" r:id="rId5"/>
    <p:sldId id="676" r:id="rId6"/>
    <p:sldId id="698" r:id="rId7"/>
    <p:sldId id="699" r:id="rId8"/>
    <p:sldId id="700" r:id="rId9"/>
    <p:sldId id="647" r:id="rId10"/>
    <p:sldId id="701" r:id="rId11"/>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6405"/>
  </p:normalViewPr>
  <p:slideViewPr>
    <p:cSldViewPr snapToGrid="0" snapToObjects="1">
      <p:cViewPr varScale="1">
        <p:scale>
          <a:sx n="131" d="100"/>
          <a:sy n="131" d="100"/>
        </p:scale>
        <p:origin x="324"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3" Type="http://schemas.openxmlformats.org/officeDocument/2006/relationships/oleObject" Target="file:///\\var\folders\_0\fk3nmd_j1pv4hrxwvt0pq0h40000gp\T\com.microsoft.Outlook\Outlook%20Temp\Expenditure%20charts.xlsx" TargetMode="External"/><Relationship Id="rId2" Type="http://schemas.microsoft.com/office/2011/relationships/chartColorStyle" Target="colors1.xml"/><Relationship Id="rId1" Type="http://schemas.microsoft.com/office/2011/relationships/chartStyle" Target="style1.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2.xml"/><Relationship Id="rId1" Type="http://schemas.microsoft.com/office/2011/relationships/chartStyle" Target="style2.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3.xml"/><Relationship Id="rId1" Type="http://schemas.microsoft.com/office/2011/relationships/chartStyle" Target="style3.xml"/></Relationships>
</file>

<file path=ppt/charts/_rels/chart6.xml.rels><?xml version="1.0" encoding="UTF-8" standalone="yes"?>
<Relationships xmlns="http://schemas.openxmlformats.org/package/2006/relationships"><Relationship Id="rId2" Type="http://schemas.openxmlformats.org/officeDocument/2006/relationships/package" Target="../embeddings/Microsoft_Excel_Worksheet7.xlsx"/><Relationship Id="rId1" Type="http://schemas.openxmlformats.org/officeDocument/2006/relationships/themeOverride" Target="../theme/themeOverride2.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hart>
    <c:title>
      <c:tx>
        <c:rich>
          <a:bodyPr/>
          <a:lstStyle/>
          <a:p>
            <a:pPr algn="l">
              <a:defRPr sz="1200"/>
            </a:pPr>
            <a:r>
              <a:rPr lang="en-US" sz="1200"/>
              <a:t>Total Budget by Fiscal Year and Means of Finance</a:t>
            </a:r>
          </a:p>
          <a:p>
            <a:pPr algn="l">
              <a:defRPr sz="1200"/>
            </a:pPr>
            <a:r>
              <a:rPr lang="en-US" sz="1200"/>
              <a:t> (in $ millions)</a:t>
            </a:r>
          </a:p>
        </c:rich>
      </c:tx>
      <c:layout>
        <c:manualLayout>
          <c:xMode val="edge"/>
          <c:yMode val="edge"/>
          <c:x val="0.102103723817592"/>
          <c:y val="1.8888525536784599E-2"/>
        </c:manualLayout>
      </c:layout>
      <c:overlay val="0"/>
    </c:title>
    <c:autoTitleDeleted val="0"/>
    <c:plotArea>
      <c:layout>
        <c:manualLayout>
          <c:layoutTarget val="inner"/>
          <c:xMode val="edge"/>
          <c:yMode val="edge"/>
          <c:x val="9.205489409847406E-2"/>
          <c:y val="0.12920199004680777"/>
          <c:w val="0.90712720944778069"/>
          <c:h val="0.61892533848600328"/>
        </c:manualLayout>
      </c:layout>
      <c:barChart>
        <c:barDir val="col"/>
        <c:grouping val="stacked"/>
        <c:varyColors val="0"/>
        <c:ser>
          <c:idx val="0"/>
          <c:order val="0"/>
          <c:tx>
            <c:strRef>
              <c:f>Sheet1!$A$2</c:f>
              <c:strCache>
                <c:ptCount val="1"/>
                <c:pt idx="0">
                  <c:v>FED</c:v>
                </c:pt>
              </c:strCache>
            </c:strRef>
          </c:tx>
          <c:spPr>
            <a:solidFill>
              <a:schemeClr val="bg2">
                <a:lumMod val="50000"/>
              </a:schemeClr>
            </a:solidFill>
          </c:spPr>
          <c:invertIfNegative val="0"/>
          <c:cat>
            <c:strRef>
              <c:f>Sheet1!$B$1:$N$1</c:f>
              <c:strCache>
                <c:ptCount val="10"/>
                <c:pt idx="0">
                  <c:v>FY15 Actual</c:v>
                </c:pt>
                <c:pt idx="1">
                  <c:v>FY16 Actual</c:v>
                </c:pt>
                <c:pt idx="2">
                  <c:v>FY17 Actual</c:v>
                </c:pt>
                <c:pt idx="3">
                  <c:v>FY18 Actual</c:v>
                </c:pt>
                <c:pt idx="4">
                  <c:v>FY19 Actual</c:v>
                </c:pt>
                <c:pt idx="5">
                  <c:v>FY20 Actual</c:v>
                </c:pt>
                <c:pt idx="6">
                  <c:v>FY21 Actual</c:v>
                </c:pt>
                <c:pt idx="7">
                  <c:v>FY22 Enacted</c:v>
                </c:pt>
                <c:pt idx="8">
                  <c:v>FY22 as of 12-1-21</c:v>
                </c:pt>
                <c:pt idx="9">
                  <c:v>FY23 Recommended</c:v>
                </c:pt>
              </c:strCache>
            </c:strRef>
          </c:cat>
          <c:val>
            <c:numRef>
              <c:f>Sheet1!$B$2:$N$2</c:f>
              <c:numCache>
                <c:formatCode>_("$"* #,##0_);_("$"* \(#,##0\);_("$"* "-"??_);_(@_)</c:formatCode>
                <c:ptCount val="10"/>
                <c:pt idx="0">
                  <c:v>0</c:v>
                </c:pt>
                <c:pt idx="1">
                  <c:v>0</c:v>
                </c:pt>
                <c:pt idx="2">
                  <c:v>0</c:v>
                </c:pt>
                <c:pt idx="3">
                  <c:v>0</c:v>
                </c:pt>
                <c:pt idx="4">
                  <c:v>0</c:v>
                </c:pt>
                <c:pt idx="5">
                  <c:v>0</c:v>
                </c:pt>
                <c:pt idx="6">
                  <c:v>0</c:v>
                </c:pt>
                <c:pt idx="7">
                  <c:v>0</c:v>
                </c:pt>
                <c:pt idx="8">
                  <c:v>0</c:v>
                </c:pt>
                <c:pt idx="9">
                  <c:v>0</c:v>
                </c:pt>
              </c:numCache>
            </c:numRef>
          </c:val>
          <c:extLst>
            <c:ext xmlns:c16="http://schemas.microsoft.com/office/drawing/2014/chart" uri="{C3380CC4-5D6E-409C-BE32-E72D297353CC}">
              <c16:uniqueId val="{00000000-59CC-9E45-96DD-2E33183E5C0B}"/>
            </c:ext>
          </c:extLst>
        </c:ser>
        <c:ser>
          <c:idx val="1"/>
          <c:order val="1"/>
          <c:tx>
            <c:strRef>
              <c:f>Sheet1!$A$3</c:f>
              <c:strCache>
                <c:ptCount val="1"/>
                <c:pt idx="0">
                  <c:v>STAT DED</c:v>
                </c:pt>
              </c:strCache>
            </c:strRef>
          </c:tx>
          <c:spPr>
            <a:solidFill>
              <a:schemeClr val="tx2">
                <a:lumMod val="50000"/>
              </a:schemeClr>
            </a:solidFill>
          </c:spPr>
          <c:invertIfNegative val="0"/>
          <c:cat>
            <c:strRef>
              <c:f>Sheet1!$B$1:$N$1</c:f>
              <c:strCache>
                <c:ptCount val="10"/>
                <c:pt idx="0">
                  <c:v>FY15 Actual</c:v>
                </c:pt>
                <c:pt idx="1">
                  <c:v>FY16 Actual</c:v>
                </c:pt>
                <c:pt idx="2">
                  <c:v>FY17 Actual</c:v>
                </c:pt>
                <c:pt idx="3">
                  <c:v>FY18 Actual</c:v>
                </c:pt>
                <c:pt idx="4">
                  <c:v>FY19 Actual</c:v>
                </c:pt>
                <c:pt idx="5">
                  <c:v>FY20 Actual</c:v>
                </c:pt>
                <c:pt idx="6">
                  <c:v>FY21 Actual</c:v>
                </c:pt>
                <c:pt idx="7">
                  <c:v>FY22 Enacted</c:v>
                </c:pt>
                <c:pt idx="8">
                  <c:v>FY22 as of 12-1-21</c:v>
                </c:pt>
                <c:pt idx="9">
                  <c:v>FY23 Recommended</c:v>
                </c:pt>
              </c:strCache>
            </c:strRef>
          </c:cat>
          <c:val>
            <c:numRef>
              <c:f>Sheet1!$B$3:$N$3</c:f>
              <c:numCache>
                <c:formatCode>_("$"* #,##0_);_("$"* \(#,##0\);_("$"* "-"??_);_(@_)</c:formatCode>
                <c:ptCount val="10"/>
                <c:pt idx="0">
                  <c:v>0</c:v>
                </c:pt>
                <c:pt idx="1">
                  <c:v>0</c:v>
                </c:pt>
                <c:pt idx="2">
                  <c:v>0</c:v>
                </c:pt>
                <c:pt idx="3">
                  <c:v>0</c:v>
                </c:pt>
                <c:pt idx="4">
                  <c:v>0</c:v>
                </c:pt>
                <c:pt idx="5">
                  <c:v>0</c:v>
                </c:pt>
                <c:pt idx="6">
                  <c:v>0</c:v>
                </c:pt>
                <c:pt idx="7">
                  <c:v>0</c:v>
                </c:pt>
                <c:pt idx="8">
                  <c:v>0</c:v>
                </c:pt>
                <c:pt idx="9">
                  <c:v>0</c:v>
                </c:pt>
              </c:numCache>
            </c:numRef>
          </c:val>
          <c:extLst>
            <c:ext xmlns:c16="http://schemas.microsoft.com/office/drawing/2014/chart" uri="{C3380CC4-5D6E-409C-BE32-E72D297353CC}">
              <c16:uniqueId val="{00000001-59CC-9E45-96DD-2E33183E5C0B}"/>
            </c:ext>
          </c:extLst>
        </c:ser>
        <c:ser>
          <c:idx val="2"/>
          <c:order val="2"/>
          <c:tx>
            <c:strRef>
              <c:f>Sheet1!$A$4</c:f>
              <c:strCache>
                <c:ptCount val="1"/>
                <c:pt idx="0">
                  <c:v>FSGR</c:v>
                </c:pt>
              </c:strCache>
            </c:strRef>
          </c:tx>
          <c:spPr>
            <a:solidFill>
              <a:srgbClr val="809E43"/>
            </a:solidFill>
            <a:ln w="3175">
              <a:solidFill>
                <a:schemeClr val="tx1"/>
              </a:solidFill>
            </a:ln>
            <a:effectLst/>
            <a:scene3d>
              <a:camera prst="orthographicFront"/>
              <a:lightRig rig="threePt" dir="t"/>
            </a:scene3d>
            <a:sp3d/>
          </c:spPr>
          <c:invertIfNegative val="0"/>
          <c:dPt>
            <c:idx val="4"/>
            <c:invertIfNegative val="0"/>
            <c:bubble3D val="0"/>
            <c:extLst>
              <c:ext xmlns:c16="http://schemas.microsoft.com/office/drawing/2014/chart" uri="{C3380CC4-5D6E-409C-BE32-E72D297353CC}">
                <c16:uniqueId val="{00000000-A098-AE43-988F-A013AD4DEBE6}"/>
              </c:ext>
            </c:extLst>
          </c:dPt>
          <c:dPt>
            <c:idx val="5"/>
            <c:invertIfNegative val="0"/>
            <c:bubble3D val="0"/>
            <c:extLst>
              <c:ext xmlns:c16="http://schemas.microsoft.com/office/drawing/2014/chart" uri="{C3380CC4-5D6E-409C-BE32-E72D297353CC}">
                <c16:uniqueId val="{00000000-F4A4-3641-AC68-421F5899904E}"/>
              </c:ext>
            </c:extLst>
          </c:dPt>
          <c:cat>
            <c:strRef>
              <c:f>Sheet1!$B$1:$N$1</c:f>
              <c:strCache>
                <c:ptCount val="10"/>
                <c:pt idx="0">
                  <c:v>FY15 Actual</c:v>
                </c:pt>
                <c:pt idx="1">
                  <c:v>FY16 Actual</c:v>
                </c:pt>
                <c:pt idx="2">
                  <c:v>FY17 Actual</c:v>
                </c:pt>
                <c:pt idx="3">
                  <c:v>FY18 Actual</c:v>
                </c:pt>
                <c:pt idx="4">
                  <c:v>FY19 Actual</c:v>
                </c:pt>
                <c:pt idx="5">
                  <c:v>FY20 Actual</c:v>
                </c:pt>
                <c:pt idx="6">
                  <c:v>FY21 Actual</c:v>
                </c:pt>
                <c:pt idx="7">
                  <c:v>FY22 Enacted</c:v>
                </c:pt>
                <c:pt idx="8">
                  <c:v>FY22 as of 12-1-21</c:v>
                </c:pt>
                <c:pt idx="9">
                  <c:v>FY23 Recommended</c:v>
                </c:pt>
              </c:strCache>
            </c:strRef>
          </c:cat>
          <c:val>
            <c:numRef>
              <c:f>Sheet1!$B$4:$N$4</c:f>
              <c:numCache>
                <c:formatCode>_("$"* #,##0_);_("$"* \(#,##0\);_("$"* "-"??_);_(@_)</c:formatCode>
                <c:ptCount val="10"/>
                <c:pt idx="0">
                  <c:v>11757662</c:v>
                </c:pt>
                <c:pt idx="1">
                  <c:v>11411546</c:v>
                </c:pt>
                <c:pt idx="2">
                  <c:v>10926725</c:v>
                </c:pt>
                <c:pt idx="3">
                  <c:v>11768124</c:v>
                </c:pt>
                <c:pt idx="4">
                  <c:v>11792045</c:v>
                </c:pt>
                <c:pt idx="5">
                  <c:v>11727256</c:v>
                </c:pt>
                <c:pt idx="6">
                  <c:v>11172375</c:v>
                </c:pt>
                <c:pt idx="7">
                  <c:v>15173414</c:v>
                </c:pt>
                <c:pt idx="8">
                  <c:v>15248252</c:v>
                </c:pt>
                <c:pt idx="9">
                  <c:v>15327180</c:v>
                </c:pt>
              </c:numCache>
            </c:numRef>
          </c:val>
          <c:extLst>
            <c:ext xmlns:c16="http://schemas.microsoft.com/office/drawing/2014/chart" uri="{C3380CC4-5D6E-409C-BE32-E72D297353CC}">
              <c16:uniqueId val="{00000004-59CC-9E45-96DD-2E33183E5C0B}"/>
            </c:ext>
          </c:extLst>
        </c:ser>
        <c:ser>
          <c:idx val="3"/>
          <c:order val="3"/>
          <c:tx>
            <c:strRef>
              <c:f>Sheet1!$A$5</c:f>
              <c:strCache>
                <c:ptCount val="1"/>
                <c:pt idx="0">
                  <c:v>IAT</c:v>
                </c:pt>
              </c:strCache>
            </c:strRef>
          </c:tx>
          <c:spPr>
            <a:solidFill>
              <a:srgbClr val="800000"/>
            </a:solidFill>
          </c:spPr>
          <c:invertIfNegative val="0"/>
          <c:cat>
            <c:strRef>
              <c:f>Sheet1!$B$1:$N$1</c:f>
              <c:strCache>
                <c:ptCount val="10"/>
                <c:pt idx="0">
                  <c:v>FY15 Actual</c:v>
                </c:pt>
                <c:pt idx="1">
                  <c:v>FY16 Actual</c:v>
                </c:pt>
                <c:pt idx="2">
                  <c:v>FY17 Actual</c:v>
                </c:pt>
                <c:pt idx="3">
                  <c:v>FY18 Actual</c:v>
                </c:pt>
                <c:pt idx="4">
                  <c:v>FY19 Actual</c:v>
                </c:pt>
                <c:pt idx="5">
                  <c:v>FY20 Actual</c:v>
                </c:pt>
                <c:pt idx="6">
                  <c:v>FY21 Actual</c:v>
                </c:pt>
                <c:pt idx="7">
                  <c:v>FY22 Enacted</c:v>
                </c:pt>
                <c:pt idx="8">
                  <c:v>FY22 as of 12-1-21</c:v>
                </c:pt>
                <c:pt idx="9">
                  <c:v>FY23 Recommended</c:v>
                </c:pt>
              </c:strCache>
            </c:strRef>
          </c:cat>
          <c:val>
            <c:numRef>
              <c:f>Sheet1!$B$5:$N$5</c:f>
              <c:numCache>
                <c:formatCode>_("$"* #,##0_);_("$"* \(#,##0\);_("$"* "-"??_);_(@_)</c:formatCode>
                <c:ptCount val="10"/>
                <c:pt idx="0">
                  <c:v>0</c:v>
                </c:pt>
                <c:pt idx="1">
                  <c:v>0</c:v>
                </c:pt>
                <c:pt idx="2">
                  <c:v>0</c:v>
                </c:pt>
                <c:pt idx="3">
                  <c:v>0</c:v>
                </c:pt>
                <c:pt idx="4">
                  <c:v>0</c:v>
                </c:pt>
                <c:pt idx="5">
                  <c:v>0</c:v>
                </c:pt>
                <c:pt idx="6">
                  <c:v>0</c:v>
                </c:pt>
                <c:pt idx="7">
                  <c:v>0</c:v>
                </c:pt>
                <c:pt idx="8">
                  <c:v>0</c:v>
                </c:pt>
                <c:pt idx="9">
                  <c:v>0</c:v>
                </c:pt>
              </c:numCache>
            </c:numRef>
          </c:val>
          <c:extLst>
            <c:ext xmlns:c16="http://schemas.microsoft.com/office/drawing/2014/chart" uri="{C3380CC4-5D6E-409C-BE32-E72D297353CC}">
              <c16:uniqueId val="{00000005-59CC-9E45-96DD-2E33183E5C0B}"/>
            </c:ext>
          </c:extLst>
        </c:ser>
        <c:ser>
          <c:idx val="4"/>
          <c:order val="4"/>
          <c:tx>
            <c:strRef>
              <c:f>Sheet1!$A$6</c:f>
              <c:strCache>
                <c:ptCount val="1"/>
                <c:pt idx="0">
                  <c:v>SGF</c:v>
                </c:pt>
              </c:strCache>
            </c:strRef>
          </c:tx>
          <c:spPr>
            <a:solidFill>
              <a:schemeClr val="tx2">
                <a:lumMod val="60000"/>
                <a:lumOff val="40000"/>
              </a:schemeClr>
            </a:solidFill>
          </c:spPr>
          <c:invertIfNegative val="0"/>
          <c:cat>
            <c:strRef>
              <c:f>Sheet1!$B$1:$N$1</c:f>
              <c:strCache>
                <c:ptCount val="10"/>
                <c:pt idx="0">
                  <c:v>FY15 Actual</c:v>
                </c:pt>
                <c:pt idx="1">
                  <c:v>FY16 Actual</c:v>
                </c:pt>
                <c:pt idx="2">
                  <c:v>FY17 Actual</c:v>
                </c:pt>
                <c:pt idx="3">
                  <c:v>FY18 Actual</c:v>
                </c:pt>
                <c:pt idx="4">
                  <c:v>FY19 Actual</c:v>
                </c:pt>
                <c:pt idx="5">
                  <c:v>FY20 Actual</c:v>
                </c:pt>
                <c:pt idx="6">
                  <c:v>FY21 Actual</c:v>
                </c:pt>
                <c:pt idx="7">
                  <c:v>FY22 Enacted</c:v>
                </c:pt>
                <c:pt idx="8">
                  <c:v>FY22 as of 12-1-21</c:v>
                </c:pt>
                <c:pt idx="9">
                  <c:v>FY23 Recommended</c:v>
                </c:pt>
              </c:strCache>
            </c:strRef>
          </c:cat>
          <c:val>
            <c:numRef>
              <c:f>Sheet1!$B$6:$N$6</c:f>
              <c:numCache>
                <c:formatCode>_("$"* #,##0_);_("$"* \(#,##0\);_("$"* "-"??_);_(@_)</c:formatCode>
                <c:ptCount val="10"/>
                <c:pt idx="0">
                  <c:v>0</c:v>
                </c:pt>
                <c:pt idx="1">
                  <c:v>0</c:v>
                </c:pt>
                <c:pt idx="2">
                  <c:v>0</c:v>
                </c:pt>
                <c:pt idx="3">
                  <c:v>0</c:v>
                </c:pt>
                <c:pt idx="4">
                  <c:v>0</c:v>
                </c:pt>
                <c:pt idx="5">
                  <c:v>0</c:v>
                </c:pt>
                <c:pt idx="6">
                  <c:v>0</c:v>
                </c:pt>
                <c:pt idx="7">
                  <c:v>0</c:v>
                </c:pt>
                <c:pt idx="8">
                  <c:v>0</c:v>
                </c:pt>
                <c:pt idx="9">
                  <c:v>0</c:v>
                </c:pt>
              </c:numCache>
            </c:numRef>
          </c:val>
          <c:extLst>
            <c:ext xmlns:c16="http://schemas.microsoft.com/office/drawing/2014/chart" uri="{C3380CC4-5D6E-409C-BE32-E72D297353CC}">
              <c16:uniqueId val="{00000006-59CC-9E45-96DD-2E33183E5C0B}"/>
            </c:ext>
          </c:extLst>
        </c:ser>
        <c:dLbls>
          <c:showLegendKey val="0"/>
          <c:showVal val="0"/>
          <c:showCatName val="0"/>
          <c:showSerName val="0"/>
          <c:showPercent val="0"/>
          <c:showBubbleSize val="0"/>
        </c:dLbls>
        <c:gapWidth val="95"/>
        <c:overlap val="100"/>
        <c:axId val="-2106660456"/>
        <c:axId val="-2106643528"/>
      </c:barChart>
      <c:catAx>
        <c:axId val="-2106660456"/>
        <c:scaling>
          <c:orientation val="minMax"/>
        </c:scaling>
        <c:delete val="0"/>
        <c:axPos val="b"/>
        <c:numFmt formatCode="General" sourceLinked="0"/>
        <c:majorTickMark val="none"/>
        <c:minorTickMark val="none"/>
        <c:tickLblPos val="nextTo"/>
        <c:crossAx val="-2106643528"/>
        <c:crosses val="autoZero"/>
        <c:auto val="1"/>
        <c:lblAlgn val="ctr"/>
        <c:lblOffset val="100"/>
        <c:noMultiLvlLbl val="0"/>
      </c:catAx>
      <c:valAx>
        <c:axId val="-2106643528"/>
        <c:scaling>
          <c:orientation val="minMax"/>
        </c:scaling>
        <c:delete val="0"/>
        <c:axPos val="l"/>
        <c:majorGridlines>
          <c:spPr>
            <a:ln>
              <a:solidFill>
                <a:schemeClr val="bg1">
                  <a:lumMod val="75000"/>
                </a:schemeClr>
              </a:solidFill>
            </a:ln>
          </c:spPr>
        </c:majorGridlines>
        <c:numFmt formatCode="_(&quot;$&quot;* #,##0_);_(&quot;$&quot;* \(#,##0\);_(&quot;$&quot;* &quot;-&quot;??_);_(@_)" sourceLinked="1"/>
        <c:majorTickMark val="none"/>
        <c:minorTickMark val="none"/>
        <c:tickLblPos val="nextTo"/>
        <c:txPr>
          <a:bodyPr/>
          <a:lstStyle/>
          <a:p>
            <a:pPr>
              <a:defRPr sz="1100" b="1"/>
            </a:pPr>
            <a:endParaRPr lang="en-US"/>
          </a:p>
        </c:txPr>
        <c:crossAx val="-2106660456"/>
        <c:crosses val="autoZero"/>
        <c:crossBetween val="between"/>
        <c:dispUnits>
          <c:builtInUnit val="millions"/>
        </c:dispUnits>
      </c:valAx>
      <c:dTable>
        <c:showHorzBorder val="1"/>
        <c:showVertBorder val="1"/>
        <c:showOutline val="1"/>
        <c:showKeys val="1"/>
        <c:txPr>
          <a:bodyPr/>
          <a:lstStyle/>
          <a:p>
            <a:pPr rtl="0">
              <a:defRPr sz="900"/>
            </a:pPr>
            <a:endParaRPr lang="en-US"/>
          </a:p>
        </c:txPr>
      </c:dTable>
    </c:plotArea>
    <c:plotVisOnly val="1"/>
    <c:dispBlanksAs val="gap"/>
    <c:showDLblsOverMax val="0"/>
  </c:chart>
  <c:txPr>
    <a:bodyPr/>
    <a:lstStyle/>
    <a:p>
      <a:pPr>
        <a:defRPr sz="900">
          <a:latin typeface="Cambria" panose="02040503050406030204" pitchFamily="18" charset="0"/>
        </a:defRPr>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title>
      <c:tx>
        <c:rich>
          <a:bodyPr/>
          <a:lstStyle/>
          <a:p>
            <a:pPr>
              <a:defRPr sz="1600">
                <a:latin typeface="Cambria"/>
                <a:cs typeface="Cambria"/>
              </a:defRPr>
            </a:pPr>
            <a:r>
              <a:rPr lang="en-US" sz="1600" dirty="0">
                <a:latin typeface="Cambria"/>
                <a:cs typeface="Cambria"/>
              </a:rPr>
              <a:t>FY23</a:t>
            </a:r>
            <a:r>
              <a:rPr lang="en-US" sz="1600" baseline="0" dirty="0">
                <a:latin typeface="Cambria"/>
                <a:cs typeface="Cambria"/>
              </a:rPr>
              <a:t> Recommended</a:t>
            </a:r>
            <a:endParaRPr lang="en-US" sz="1600" dirty="0">
              <a:latin typeface="Cambria"/>
              <a:cs typeface="Cambria"/>
            </a:endParaRPr>
          </a:p>
          <a:p>
            <a:pPr>
              <a:defRPr sz="1600">
                <a:latin typeface="Cambria"/>
                <a:cs typeface="Cambria"/>
              </a:defRPr>
            </a:pPr>
            <a:r>
              <a:rPr lang="en-US" sz="1600" dirty="0">
                <a:latin typeface="Cambria"/>
                <a:cs typeface="Cambria"/>
              </a:rPr>
              <a:t>Total Means of Finance</a:t>
            </a:r>
          </a:p>
        </c:rich>
      </c:tx>
      <c:layout>
        <c:manualLayout>
          <c:xMode val="edge"/>
          <c:yMode val="edge"/>
          <c:x val="0.25815507562178652"/>
          <c:y val="6.5373648188580685E-2"/>
        </c:manualLayout>
      </c:layout>
      <c:overlay val="0"/>
    </c:title>
    <c:autoTitleDeleted val="0"/>
    <c:plotArea>
      <c:layout/>
      <c:pieChart>
        <c:varyColors val="1"/>
        <c:ser>
          <c:idx val="0"/>
          <c:order val="0"/>
          <c:tx>
            <c:strRef>
              <c:f>Sheet1!$B$1</c:f>
              <c:strCache>
                <c:ptCount val="1"/>
                <c:pt idx="0">
                  <c:v> FY15 Total Means of Finance </c:v>
                </c:pt>
              </c:strCache>
            </c:strRef>
          </c:tx>
          <c:spPr>
            <a:solidFill>
              <a:srgbClr val="9BBB59"/>
            </a:solidFill>
            <a:ln>
              <a:solidFill>
                <a:schemeClr val="tx1"/>
              </a:solidFill>
            </a:ln>
          </c:spPr>
          <c:dLbls>
            <c:dLbl>
              <c:idx val="0"/>
              <c:delete val="1"/>
              <c:extLst>
                <c:ext xmlns:c15="http://schemas.microsoft.com/office/drawing/2012/chart" uri="{CE6537A1-D6FC-4f65-9D91-7224C49458BB}"/>
                <c:ext xmlns:c16="http://schemas.microsoft.com/office/drawing/2014/chart" uri="{C3380CC4-5D6E-409C-BE32-E72D297353CC}">
                  <c16:uniqueId val="{00000000-BB90-EF4E-87BF-31AA35A27157}"/>
                </c:ext>
              </c:extLst>
            </c:dLbl>
            <c:dLbl>
              <c:idx val="1"/>
              <c:delete val="1"/>
              <c:extLst>
                <c:ext xmlns:c15="http://schemas.microsoft.com/office/drawing/2012/chart" uri="{CE6537A1-D6FC-4f65-9D91-7224C49458BB}"/>
                <c:ext xmlns:c16="http://schemas.microsoft.com/office/drawing/2014/chart" uri="{C3380CC4-5D6E-409C-BE32-E72D297353CC}">
                  <c16:uniqueId val="{00000001-BB90-EF4E-87BF-31AA35A27157}"/>
                </c:ext>
              </c:extLst>
            </c:dLbl>
            <c:dLbl>
              <c:idx val="2"/>
              <c:layout>
                <c:manualLayout>
                  <c:x val="0.32191541261341766"/>
                  <c:y val="-0.18108066061208594"/>
                </c:manualLayout>
              </c:layout>
              <c:tx>
                <c:rich>
                  <a:bodyPr/>
                  <a:lstStyle/>
                  <a:p>
                    <a:fld id="{AA5B1BCC-0DD7-4F4A-9611-FCDFC7B96155}" type="CATEGORYNAME">
                      <a:rPr lang="en-US" sz="1200"/>
                      <a:pPr/>
                      <a:t>[CATEGORY NAME]</a:t>
                    </a:fld>
                    <a:r>
                      <a:rPr lang="en-US" sz="1200" baseline="0" dirty="0"/>
                      <a:t>
</a:t>
                    </a:r>
                    <a:fld id="{3BA0C568-D555-4E56-9002-9960BDE0FBA6}" type="VALUE">
                      <a:rPr lang="en-US" sz="1200" baseline="0"/>
                      <a:pPr/>
                      <a:t>[VALUE]</a:t>
                    </a:fld>
                    <a:r>
                      <a:rPr lang="en-US" sz="1200" baseline="0" dirty="0"/>
                      <a:t>
</a:t>
                    </a:r>
                    <a:fld id="{150E39E1-2C81-41A8-9F83-D9EBD02EE725}" type="PERCENTAGE">
                      <a:rPr lang="en-US" sz="1200" baseline="0"/>
                      <a:pPr/>
                      <a:t>[PERCENTAGE]</a:t>
                    </a:fld>
                    <a:endParaRPr lang="en-US" sz="1200" baseline="0" dirty="0"/>
                  </a:p>
                </c:rich>
              </c:tx>
              <c:showLegendKey val="0"/>
              <c:showVal val="1"/>
              <c:showCatName val="1"/>
              <c:showSerName val="0"/>
              <c:showPercent val="1"/>
              <c:showBubbleSize val="0"/>
              <c:separator>
</c:separator>
              <c:extLst>
                <c:ext xmlns:c15="http://schemas.microsoft.com/office/drawing/2012/chart" uri="{CE6537A1-D6FC-4f65-9D91-7224C49458BB}">
                  <c15:layout>
                    <c:manualLayout>
                      <c:w val="0.27875923255727075"/>
                      <c:h val="0.20840459346825607"/>
                    </c:manualLayout>
                  </c15:layout>
                  <c15:dlblFieldTable/>
                  <c15:showDataLabelsRange val="0"/>
                </c:ext>
                <c:ext xmlns:c16="http://schemas.microsoft.com/office/drawing/2014/chart" uri="{C3380CC4-5D6E-409C-BE32-E72D297353CC}">
                  <c16:uniqueId val="{00000002-BB90-EF4E-87BF-31AA35A27157}"/>
                </c:ext>
              </c:extLst>
            </c:dLbl>
            <c:dLbl>
              <c:idx val="3"/>
              <c:delete val="1"/>
              <c:extLst>
                <c:ext xmlns:c15="http://schemas.microsoft.com/office/drawing/2012/chart" uri="{CE6537A1-D6FC-4f65-9D91-7224C49458BB}"/>
                <c:ext xmlns:c16="http://schemas.microsoft.com/office/drawing/2014/chart" uri="{C3380CC4-5D6E-409C-BE32-E72D297353CC}">
                  <c16:uniqueId val="{00000003-BB90-EF4E-87BF-31AA35A27157}"/>
                </c:ext>
              </c:extLst>
            </c:dLbl>
            <c:dLbl>
              <c:idx val="4"/>
              <c:delete val="1"/>
              <c:extLst>
                <c:ext xmlns:c15="http://schemas.microsoft.com/office/drawing/2012/chart" uri="{CE6537A1-D6FC-4f65-9D91-7224C49458BB}"/>
                <c:ext xmlns:c16="http://schemas.microsoft.com/office/drawing/2014/chart" uri="{C3380CC4-5D6E-409C-BE32-E72D297353CC}">
                  <c16:uniqueId val="{00000004-BB90-EF4E-87BF-31AA35A27157}"/>
                </c:ext>
              </c:extLst>
            </c:dLbl>
            <c:spPr>
              <a:noFill/>
              <a:ln>
                <a:noFill/>
              </a:ln>
              <a:effectLst/>
            </c:spPr>
            <c:txPr>
              <a:bodyPr/>
              <a:lstStyle/>
              <a:p>
                <a:pPr>
                  <a:defRPr sz="1000" b="1">
                    <a:latin typeface="Cambria"/>
                    <a:cs typeface="Cambria"/>
                  </a:defRPr>
                </a:pPr>
                <a:endParaRPr lang="en-US"/>
              </a:p>
            </c:txPr>
            <c:showLegendKey val="0"/>
            <c:showVal val="1"/>
            <c:showCatName val="1"/>
            <c:showSerName val="0"/>
            <c:showPercent val="1"/>
            <c:showBubbleSize val="0"/>
            <c:separator>
</c:separator>
            <c:showLeaderLines val="1"/>
            <c:extLst>
              <c:ext xmlns:c15="http://schemas.microsoft.com/office/drawing/2012/chart" uri="{CE6537A1-D6FC-4f65-9D91-7224C49458BB}"/>
            </c:extLst>
          </c:dLbls>
          <c:cat>
            <c:strRef>
              <c:f>Sheet1!$A$2:$A$6</c:f>
              <c:strCache>
                <c:ptCount val="5"/>
                <c:pt idx="0">
                  <c:v>SGF</c:v>
                </c:pt>
                <c:pt idx="1">
                  <c:v>IAT</c:v>
                </c:pt>
                <c:pt idx="2">
                  <c:v>Fees &amp; SGR</c:v>
                </c:pt>
                <c:pt idx="3">
                  <c:v>Stat Deds</c:v>
                </c:pt>
                <c:pt idx="4">
                  <c:v>Federal</c:v>
                </c:pt>
              </c:strCache>
            </c:strRef>
          </c:cat>
          <c:val>
            <c:numRef>
              <c:f>Sheet1!$B$2:$B$6</c:f>
              <c:numCache>
                <c:formatCode>_("$"* #,##0_);_("$"* \(#,##0\);_("$"* "-"??_);_(@_)</c:formatCode>
                <c:ptCount val="5"/>
                <c:pt idx="0">
                  <c:v>0</c:v>
                </c:pt>
                <c:pt idx="1">
                  <c:v>0</c:v>
                </c:pt>
                <c:pt idx="2">
                  <c:v>15327180</c:v>
                </c:pt>
                <c:pt idx="3">
                  <c:v>0</c:v>
                </c:pt>
                <c:pt idx="4">
                  <c:v>0</c:v>
                </c:pt>
              </c:numCache>
            </c:numRef>
          </c:val>
          <c:extLst>
            <c:ext xmlns:c16="http://schemas.microsoft.com/office/drawing/2014/chart" uri="{C3380CC4-5D6E-409C-BE32-E72D297353CC}">
              <c16:uniqueId val="{00000005-BB90-EF4E-87BF-31AA35A27157}"/>
            </c:ext>
          </c:extLst>
        </c:ser>
        <c:dLbls>
          <c:showLegendKey val="0"/>
          <c:showVal val="0"/>
          <c:showCatName val="0"/>
          <c:showSerName val="0"/>
          <c:showPercent val="0"/>
          <c:showBubbleSize val="0"/>
          <c:showLeaderLines val="1"/>
        </c:dLbls>
        <c:firstSliceAng val="43"/>
      </c:pieChart>
    </c:plotArea>
    <c:plotVisOnly val="1"/>
    <c:dispBlanksAs val="zero"/>
    <c:showDLblsOverMax val="0"/>
  </c:chart>
  <c:spPr>
    <a:noFill/>
    <a:ln w="12700">
      <a:solidFill>
        <a:srgbClr val="FFC000">
          <a:lumMod val="75000"/>
        </a:srgbClr>
      </a:solidFill>
    </a:ln>
  </c:spPr>
  <c:txPr>
    <a:bodyPr/>
    <a:lstStyle/>
    <a:p>
      <a:pPr>
        <a:defRPr sz="1800"/>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671596348856896"/>
          <c:y val="2.1265559393981791E-2"/>
          <c:w val="0.71803794466879212"/>
          <c:h val="0.53585767740648738"/>
        </c:manualLayout>
      </c:layout>
      <c:barChart>
        <c:barDir val="col"/>
        <c:grouping val="clustered"/>
        <c:varyColors val="0"/>
        <c:ser>
          <c:idx val="0"/>
          <c:order val="0"/>
          <c:tx>
            <c:strRef>
              <c:f>'column chart'!$B$1</c:f>
              <c:strCache>
                <c:ptCount val="1"/>
                <c:pt idx="0">
                  <c:v>Salaries</c:v>
                </c:pt>
              </c:strCache>
            </c:strRef>
          </c:tx>
          <c:spPr>
            <a:solidFill>
              <a:schemeClr val="accent6"/>
            </a:solidFill>
            <a:ln w="3175">
              <a:solidFill>
                <a:schemeClr val="tx1"/>
              </a:solidFill>
            </a:ln>
            <a:effectLst/>
          </c:spPr>
          <c:invertIfNegative val="0"/>
          <c:cat>
            <c:strRef>
              <c:f>'column chart'!$A$2:$A$4</c:f>
              <c:strCache>
                <c:ptCount val="3"/>
                <c:pt idx="0">
                  <c:v>FY21 ACTUAL</c:v>
                </c:pt>
                <c:pt idx="1">
                  <c:v>FY22 EOB as of 12-1-21</c:v>
                </c:pt>
                <c:pt idx="2">
                  <c:v>FY23 RECOMMENDED</c:v>
                </c:pt>
              </c:strCache>
            </c:strRef>
          </c:cat>
          <c:val>
            <c:numRef>
              <c:f>'column chart'!$B$2:$B$4</c:f>
              <c:numCache>
                <c:formatCode>_("$"* #,##0_);_("$"* \(#,##0\);_("$"* "-"??_);_(@_)</c:formatCode>
                <c:ptCount val="3"/>
                <c:pt idx="0">
                  <c:v>5807269</c:v>
                </c:pt>
                <c:pt idx="1">
                  <c:v>7688998</c:v>
                </c:pt>
                <c:pt idx="2">
                  <c:v>7651457</c:v>
                </c:pt>
              </c:numCache>
            </c:numRef>
          </c:val>
          <c:extLst>
            <c:ext xmlns:c16="http://schemas.microsoft.com/office/drawing/2014/chart" uri="{C3380CC4-5D6E-409C-BE32-E72D297353CC}">
              <c16:uniqueId val="{00000000-6428-0346-B245-8A2A2BB07C11}"/>
            </c:ext>
          </c:extLst>
        </c:ser>
        <c:ser>
          <c:idx val="1"/>
          <c:order val="1"/>
          <c:tx>
            <c:strRef>
              <c:f>'column chart'!$C$1</c:f>
              <c:strCache>
                <c:ptCount val="1"/>
                <c:pt idx="0">
                  <c:v>Other Compensation</c:v>
                </c:pt>
              </c:strCache>
            </c:strRef>
          </c:tx>
          <c:spPr>
            <a:solidFill>
              <a:schemeClr val="accent5"/>
            </a:solidFill>
            <a:ln w="3175">
              <a:solidFill>
                <a:schemeClr val="tx1"/>
              </a:solidFill>
            </a:ln>
            <a:effectLst/>
          </c:spPr>
          <c:invertIfNegative val="0"/>
          <c:cat>
            <c:strRef>
              <c:f>'column chart'!$A$2:$A$4</c:f>
              <c:strCache>
                <c:ptCount val="3"/>
                <c:pt idx="0">
                  <c:v>FY21 ACTUAL</c:v>
                </c:pt>
                <c:pt idx="1">
                  <c:v>FY22 EOB as of 12-1-21</c:v>
                </c:pt>
                <c:pt idx="2">
                  <c:v>FY23 RECOMMENDED</c:v>
                </c:pt>
              </c:strCache>
            </c:strRef>
          </c:cat>
          <c:val>
            <c:numRef>
              <c:f>'column chart'!$C$2:$C$4</c:f>
              <c:numCache>
                <c:formatCode>_("$"* #,##0_);_("$"* \(#,##0\);_("$"* "-"??_);_(@_)</c:formatCode>
                <c:ptCount val="3"/>
                <c:pt idx="0">
                  <c:v>58940</c:v>
                </c:pt>
                <c:pt idx="1">
                  <c:v>57328</c:v>
                </c:pt>
                <c:pt idx="2">
                  <c:v>57328</c:v>
                </c:pt>
              </c:numCache>
            </c:numRef>
          </c:val>
          <c:extLst>
            <c:ext xmlns:c16="http://schemas.microsoft.com/office/drawing/2014/chart" uri="{C3380CC4-5D6E-409C-BE32-E72D297353CC}">
              <c16:uniqueId val="{00000001-6428-0346-B245-8A2A2BB07C11}"/>
            </c:ext>
          </c:extLst>
        </c:ser>
        <c:ser>
          <c:idx val="2"/>
          <c:order val="2"/>
          <c:tx>
            <c:strRef>
              <c:f>'column chart'!$D$1</c:f>
              <c:strCache>
                <c:ptCount val="1"/>
                <c:pt idx="0">
                  <c:v>Related Benefits</c:v>
                </c:pt>
              </c:strCache>
            </c:strRef>
          </c:tx>
          <c:spPr>
            <a:solidFill>
              <a:schemeClr val="accent4"/>
            </a:solidFill>
            <a:ln w="3175">
              <a:solidFill>
                <a:schemeClr val="tx1"/>
              </a:solidFill>
            </a:ln>
            <a:effectLst/>
          </c:spPr>
          <c:invertIfNegative val="0"/>
          <c:cat>
            <c:strRef>
              <c:f>'column chart'!$A$2:$A$4</c:f>
              <c:strCache>
                <c:ptCount val="3"/>
                <c:pt idx="0">
                  <c:v>FY21 ACTUAL</c:v>
                </c:pt>
                <c:pt idx="1">
                  <c:v>FY22 EOB as of 12-1-21</c:v>
                </c:pt>
                <c:pt idx="2">
                  <c:v>FY23 RECOMMENDED</c:v>
                </c:pt>
              </c:strCache>
            </c:strRef>
          </c:cat>
          <c:val>
            <c:numRef>
              <c:f>'column chart'!$D$2:$D$4</c:f>
              <c:numCache>
                <c:formatCode>_("$"* #,##0_);_("$"* \(#,##0\);_("$"* "-"??_);_(@_)</c:formatCode>
                <c:ptCount val="3"/>
                <c:pt idx="0">
                  <c:v>3519193</c:v>
                </c:pt>
                <c:pt idx="1">
                  <c:v>4747032</c:v>
                </c:pt>
                <c:pt idx="2">
                  <c:v>4810473</c:v>
                </c:pt>
              </c:numCache>
            </c:numRef>
          </c:val>
          <c:extLst>
            <c:ext xmlns:c16="http://schemas.microsoft.com/office/drawing/2014/chart" uri="{C3380CC4-5D6E-409C-BE32-E72D297353CC}">
              <c16:uniqueId val="{00000002-6428-0346-B245-8A2A2BB07C11}"/>
            </c:ext>
          </c:extLst>
        </c:ser>
        <c:ser>
          <c:idx val="3"/>
          <c:order val="3"/>
          <c:tx>
            <c:strRef>
              <c:f>'column chart'!$E$1</c:f>
              <c:strCache>
                <c:ptCount val="1"/>
                <c:pt idx="0">
                  <c:v>Travel</c:v>
                </c:pt>
              </c:strCache>
            </c:strRef>
          </c:tx>
          <c:spPr>
            <a:solidFill>
              <a:schemeClr val="accent6">
                <a:lumMod val="60000"/>
              </a:schemeClr>
            </a:solidFill>
            <a:ln w="3175">
              <a:solidFill>
                <a:schemeClr val="tx1"/>
              </a:solidFill>
            </a:ln>
            <a:effectLst/>
          </c:spPr>
          <c:invertIfNegative val="0"/>
          <c:cat>
            <c:strRef>
              <c:f>'column chart'!$A$2:$A$4</c:f>
              <c:strCache>
                <c:ptCount val="3"/>
                <c:pt idx="0">
                  <c:v>FY21 ACTUAL</c:v>
                </c:pt>
                <c:pt idx="1">
                  <c:v>FY22 EOB as of 12-1-21</c:v>
                </c:pt>
                <c:pt idx="2">
                  <c:v>FY23 RECOMMENDED</c:v>
                </c:pt>
              </c:strCache>
            </c:strRef>
          </c:cat>
          <c:val>
            <c:numRef>
              <c:f>'column chart'!$E$2:$E$4</c:f>
              <c:numCache>
                <c:formatCode>_("$"* #,##0_);_("$"* \(#,##0\);_("$"* "-"??_);_(@_)</c:formatCode>
                <c:ptCount val="3"/>
                <c:pt idx="0">
                  <c:v>19245</c:v>
                </c:pt>
                <c:pt idx="1">
                  <c:v>361424</c:v>
                </c:pt>
                <c:pt idx="2">
                  <c:v>361424</c:v>
                </c:pt>
              </c:numCache>
            </c:numRef>
          </c:val>
          <c:extLst>
            <c:ext xmlns:c16="http://schemas.microsoft.com/office/drawing/2014/chart" uri="{C3380CC4-5D6E-409C-BE32-E72D297353CC}">
              <c16:uniqueId val="{00000003-6428-0346-B245-8A2A2BB07C11}"/>
            </c:ext>
          </c:extLst>
        </c:ser>
        <c:ser>
          <c:idx val="4"/>
          <c:order val="4"/>
          <c:tx>
            <c:strRef>
              <c:f>'column chart'!$F$1</c:f>
              <c:strCache>
                <c:ptCount val="1"/>
                <c:pt idx="0">
                  <c:v>Operating Services</c:v>
                </c:pt>
              </c:strCache>
            </c:strRef>
          </c:tx>
          <c:spPr>
            <a:solidFill>
              <a:schemeClr val="accent5">
                <a:lumMod val="60000"/>
              </a:schemeClr>
            </a:solidFill>
            <a:ln w="3175">
              <a:solidFill>
                <a:schemeClr val="tx1"/>
              </a:solidFill>
            </a:ln>
            <a:effectLst/>
          </c:spPr>
          <c:invertIfNegative val="0"/>
          <c:cat>
            <c:strRef>
              <c:f>'column chart'!$A$2:$A$4</c:f>
              <c:strCache>
                <c:ptCount val="3"/>
                <c:pt idx="0">
                  <c:v>FY21 ACTUAL</c:v>
                </c:pt>
                <c:pt idx="1">
                  <c:v>FY22 EOB as of 12-1-21</c:v>
                </c:pt>
                <c:pt idx="2">
                  <c:v>FY23 RECOMMENDED</c:v>
                </c:pt>
              </c:strCache>
            </c:strRef>
          </c:cat>
          <c:val>
            <c:numRef>
              <c:f>'column chart'!$F$2:$F$4</c:f>
              <c:numCache>
                <c:formatCode>_("$"* #,##0_);_("$"* \(#,##0\);_("$"* "-"??_);_(@_)</c:formatCode>
                <c:ptCount val="3"/>
                <c:pt idx="0">
                  <c:v>696949</c:v>
                </c:pt>
                <c:pt idx="1">
                  <c:v>777475</c:v>
                </c:pt>
                <c:pt idx="2">
                  <c:v>777475</c:v>
                </c:pt>
              </c:numCache>
            </c:numRef>
          </c:val>
          <c:extLst>
            <c:ext xmlns:c16="http://schemas.microsoft.com/office/drawing/2014/chart" uri="{C3380CC4-5D6E-409C-BE32-E72D297353CC}">
              <c16:uniqueId val="{00000004-6428-0346-B245-8A2A2BB07C11}"/>
            </c:ext>
          </c:extLst>
        </c:ser>
        <c:ser>
          <c:idx val="5"/>
          <c:order val="5"/>
          <c:tx>
            <c:strRef>
              <c:f>'column chart'!$G$1</c:f>
              <c:strCache>
                <c:ptCount val="1"/>
                <c:pt idx="0">
                  <c:v>Supplies</c:v>
                </c:pt>
              </c:strCache>
            </c:strRef>
          </c:tx>
          <c:spPr>
            <a:solidFill>
              <a:schemeClr val="accent4">
                <a:lumMod val="60000"/>
              </a:schemeClr>
            </a:solidFill>
            <a:ln w="3175">
              <a:solidFill>
                <a:schemeClr val="tx1"/>
              </a:solidFill>
            </a:ln>
            <a:effectLst/>
          </c:spPr>
          <c:invertIfNegative val="0"/>
          <c:cat>
            <c:strRef>
              <c:f>'column chart'!$A$2:$A$4</c:f>
              <c:strCache>
                <c:ptCount val="3"/>
                <c:pt idx="0">
                  <c:v>FY21 ACTUAL</c:v>
                </c:pt>
                <c:pt idx="1">
                  <c:v>FY22 EOB as of 12-1-21</c:v>
                </c:pt>
                <c:pt idx="2">
                  <c:v>FY23 RECOMMENDED</c:v>
                </c:pt>
              </c:strCache>
            </c:strRef>
          </c:cat>
          <c:val>
            <c:numRef>
              <c:f>'column chart'!$G$2:$G$4</c:f>
              <c:numCache>
                <c:formatCode>_("$"* #,##0_);_("$"* \(#,##0\);_("$"* "-"??_);_(@_)</c:formatCode>
                <c:ptCount val="3"/>
                <c:pt idx="0">
                  <c:v>44985</c:v>
                </c:pt>
                <c:pt idx="1">
                  <c:v>111560</c:v>
                </c:pt>
                <c:pt idx="2">
                  <c:v>111560</c:v>
                </c:pt>
              </c:numCache>
            </c:numRef>
          </c:val>
          <c:extLst>
            <c:ext xmlns:c16="http://schemas.microsoft.com/office/drawing/2014/chart" uri="{C3380CC4-5D6E-409C-BE32-E72D297353CC}">
              <c16:uniqueId val="{00000005-6428-0346-B245-8A2A2BB07C11}"/>
            </c:ext>
          </c:extLst>
        </c:ser>
        <c:ser>
          <c:idx val="6"/>
          <c:order val="6"/>
          <c:tx>
            <c:strRef>
              <c:f>'column chart'!$H$1</c:f>
              <c:strCache>
                <c:ptCount val="1"/>
                <c:pt idx="0">
                  <c:v>Professional Services</c:v>
                </c:pt>
              </c:strCache>
            </c:strRef>
          </c:tx>
          <c:spPr>
            <a:solidFill>
              <a:schemeClr val="accent6">
                <a:lumMod val="80000"/>
                <a:lumOff val="20000"/>
              </a:schemeClr>
            </a:solidFill>
            <a:ln w="3175">
              <a:solidFill>
                <a:schemeClr val="tx1"/>
              </a:solidFill>
            </a:ln>
            <a:effectLst/>
          </c:spPr>
          <c:invertIfNegative val="0"/>
          <c:cat>
            <c:strRef>
              <c:f>'column chart'!$A$2:$A$4</c:f>
              <c:strCache>
                <c:ptCount val="3"/>
                <c:pt idx="0">
                  <c:v>FY21 ACTUAL</c:v>
                </c:pt>
                <c:pt idx="1">
                  <c:v>FY22 EOB as of 12-1-21</c:v>
                </c:pt>
                <c:pt idx="2">
                  <c:v>FY23 RECOMMENDED</c:v>
                </c:pt>
              </c:strCache>
            </c:strRef>
          </c:cat>
          <c:val>
            <c:numRef>
              <c:f>'column chart'!$H$2:$H$4</c:f>
              <c:numCache>
                <c:formatCode>_("$"* #,##0_);_("$"* \(#,##0\);_("$"* "-"??_);_(@_)</c:formatCode>
                <c:ptCount val="3"/>
                <c:pt idx="0">
                  <c:v>39242</c:v>
                </c:pt>
                <c:pt idx="1">
                  <c:v>55000</c:v>
                </c:pt>
                <c:pt idx="2">
                  <c:v>55000</c:v>
                </c:pt>
              </c:numCache>
            </c:numRef>
          </c:val>
          <c:extLst>
            <c:ext xmlns:c16="http://schemas.microsoft.com/office/drawing/2014/chart" uri="{C3380CC4-5D6E-409C-BE32-E72D297353CC}">
              <c16:uniqueId val="{00000006-6428-0346-B245-8A2A2BB07C11}"/>
            </c:ext>
          </c:extLst>
        </c:ser>
        <c:ser>
          <c:idx val="7"/>
          <c:order val="7"/>
          <c:tx>
            <c:strRef>
              <c:f>'column chart'!$I$1</c:f>
              <c:strCache>
                <c:ptCount val="1"/>
                <c:pt idx="0">
                  <c:v>Other Charges</c:v>
                </c:pt>
              </c:strCache>
            </c:strRef>
          </c:tx>
          <c:spPr>
            <a:solidFill>
              <a:schemeClr val="accent5">
                <a:lumMod val="80000"/>
                <a:lumOff val="20000"/>
              </a:schemeClr>
            </a:solidFill>
            <a:ln w="3175">
              <a:solidFill>
                <a:schemeClr val="tx1"/>
              </a:solidFill>
            </a:ln>
            <a:effectLst/>
          </c:spPr>
          <c:invertIfNegative val="0"/>
          <c:cat>
            <c:strRef>
              <c:f>'column chart'!$A$2:$A$4</c:f>
              <c:strCache>
                <c:ptCount val="3"/>
                <c:pt idx="0">
                  <c:v>FY21 ACTUAL</c:v>
                </c:pt>
                <c:pt idx="1">
                  <c:v>FY22 EOB as of 12-1-21</c:v>
                </c:pt>
                <c:pt idx="2">
                  <c:v>FY23 RECOMMENDED</c:v>
                </c:pt>
              </c:strCache>
            </c:strRef>
          </c:cat>
          <c:val>
            <c:numRef>
              <c:f>'column chart'!$I$2:$I$4</c:f>
              <c:numCache>
                <c:formatCode>_("$"* #,##0_);_("$"* \(#,##0\);_("$"* "-"??_);_(@_)</c:formatCode>
                <c:ptCount val="3"/>
                <c:pt idx="0">
                  <c:v>0</c:v>
                </c:pt>
                <c:pt idx="1">
                  <c:v>0</c:v>
                </c:pt>
                <c:pt idx="2">
                  <c:v>0</c:v>
                </c:pt>
              </c:numCache>
            </c:numRef>
          </c:val>
          <c:extLst>
            <c:ext xmlns:c16="http://schemas.microsoft.com/office/drawing/2014/chart" uri="{C3380CC4-5D6E-409C-BE32-E72D297353CC}">
              <c16:uniqueId val="{00000007-6428-0346-B245-8A2A2BB07C11}"/>
            </c:ext>
          </c:extLst>
        </c:ser>
        <c:ser>
          <c:idx val="8"/>
          <c:order val="8"/>
          <c:tx>
            <c:strRef>
              <c:f>'column chart'!$J$1</c:f>
              <c:strCache>
                <c:ptCount val="1"/>
                <c:pt idx="0">
                  <c:v>Debt Service</c:v>
                </c:pt>
              </c:strCache>
            </c:strRef>
          </c:tx>
          <c:spPr>
            <a:solidFill>
              <a:schemeClr val="accent4">
                <a:lumMod val="80000"/>
                <a:lumOff val="20000"/>
              </a:schemeClr>
            </a:solidFill>
            <a:ln w="3175">
              <a:solidFill>
                <a:schemeClr val="tx1"/>
              </a:solidFill>
            </a:ln>
            <a:effectLst/>
          </c:spPr>
          <c:invertIfNegative val="0"/>
          <c:cat>
            <c:strRef>
              <c:f>'column chart'!$A$2:$A$4</c:f>
              <c:strCache>
                <c:ptCount val="3"/>
                <c:pt idx="0">
                  <c:v>FY21 ACTUAL</c:v>
                </c:pt>
                <c:pt idx="1">
                  <c:v>FY22 EOB as of 12-1-21</c:v>
                </c:pt>
                <c:pt idx="2">
                  <c:v>FY23 RECOMMENDED</c:v>
                </c:pt>
              </c:strCache>
            </c:strRef>
          </c:cat>
          <c:val>
            <c:numRef>
              <c:f>'column chart'!$J$2:$J$4</c:f>
              <c:numCache>
                <c:formatCode>_("$"* #,##0_);_("$"* \(#,##0\);_("$"* "-"??_);_(@_)</c:formatCode>
                <c:ptCount val="3"/>
                <c:pt idx="0">
                  <c:v>0</c:v>
                </c:pt>
                <c:pt idx="1">
                  <c:v>0</c:v>
                </c:pt>
                <c:pt idx="2">
                  <c:v>0</c:v>
                </c:pt>
              </c:numCache>
            </c:numRef>
          </c:val>
          <c:extLst>
            <c:ext xmlns:c16="http://schemas.microsoft.com/office/drawing/2014/chart" uri="{C3380CC4-5D6E-409C-BE32-E72D297353CC}">
              <c16:uniqueId val="{00000008-6428-0346-B245-8A2A2BB07C11}"/>
            </c:ext>
          </c:extLst>
        </c:ser>
        <c:ser>
          <c:idx val="9"/>
          <c:order val="9"/>
          <c:tx>
            <c:strRef>
              <c:f>'column chart'!$K$1</c:f>
              <c:strCache>
                <c:ptCount val="1"/>
                <c:pt idx="0">
                  <c:v>Interagency Transfers</c:v>
                </c:pt>
              </c:strCache>
            </c:strRef>
          </c:tx>
          <c:spPr>
            <a:solidFill>
              <a:schemeClr val="accent6">
                <a:lumMod val="80000"/>
              </a:schemeClr>
            </a:solidFill>
            <a:ln w="3175">
              <a:solidFill>
                <a:schemeClr val="tx1"/>
              </a:solidFill>
            </a:ln>
            <a:effectLst/>
          </c:spPr>
          <c:invertIfNegative val="0"/>
          <c:cat>
            <c:strRef>
              <c:f>'column chart'!$A$2:$A$4</c:f>
              <c:strCache>
                <c:ptCount val="3"/>
                <c:pt idx="0">
                  <c:v>FY21 ACTUAL</c:v>
                </c:pt>
                <c:pt idx="1">
                  <c:v>FY22 EOB as of 12-1-21</c:v>
                </c:pt>
                <c:pt idx="2">
                  <c:v>FY23 RECOMMENDED</c:v>
                </c:pt>
              </c:strCache>
            </c:strRef>
          </c:cat>
          <c:val>
            <c:numRef>
              <c:f>'column chart'!$K$2:$K$4</c:f>
              <c:numCache>
                <c:formatCode>_("$"* #,##0_);_("$"* \(#,##0\);_("$"* "-"??_);_(@_)</c:formatCode>
                <c:ptCount val="3"/>
                <c:pt idx="0">
                  <c:v>986073</c:v>
                </c:pt>
                <c:pt idx="1">
                  <c:v>1374597</c:v>
                </c:pt>
                <c:pt idx="2">
                  <c:v>1397463</c:v>
                </c:pt>
              </c:numCache>
            </c:numRef>
          </c:val>
          <c:extLst>
            <c:ext xmlns:c16="http://schemas.microsoft.com/office/drawing/2014/chart" uri="{C3380CC4-5D6E-409C-BE32-E72D297353CC}">
              <c16:uniqueId val="{00000009-6428-0346-B245-8A2A2BB07C11}"/>
            </c:ext>
          </c:extLst>
        </c:ser>
        <c:ser>
          <c:idx val="10"/>
          <c:order val="10"/>
          <c:tx>
            <c:strRef>
              <c:f>'column chart'!$L$1</c:f>
              <c:strCache>
                <c:ptCount val="1"/>
                <c:pt idx="0">
                  <c:v>Acquisitions</c:v>
                </c:pt>
              </c:strCache>
            </c:strRef>
          </c:tx>
          <c:spPr>
            <a:solidFill>
              <a:schemeClr val="accent5">
                <a:lumMod val="80000"/>
              </a:schemeClr>
            </a:solidFill>
            <a:ln w="3175">
              <a:solidFill>
                <a:schemeClr val="tx1"/>
              </a:solidFill>
            </a:ln>
            <a:effectLst/>
          </c:spPr>
          <c:invertIfNegative val="0"/>
          <c:cat>
            <c:strRef>
              <c:f>'column chart'!$A$2:$A$4</c:f>
              <c:strCache>
                <c:ptCount val="3"/>
                <c:pt idx="0">
                  <c:v>FY21 ACTUAL</c:v>
                </c:pt>
                <c:pt idx="1">
                  <c:v>FY22 EOB as of 12-1-21</c:v>
                </c:pt>
                <c:pt idx="2">
                  <c:v>FY23 RECOMMENDED</c:v>
                </c:pt>
              </c:strCache>
            </c:strRef>
          </c:cat>
          <c:val>
            <c:numRef>
              <c:f>'column chart'!$L$2:$L$4</c:f>
              <c:numCache>
                <c:formatCode>_("$"* #,##0_);_("$"* \(#,##0\);_("$"* "-"??_);_(@_)</c:formatCode>
                <c:ptCount val="3"/>
                <c:pt idx="0">
                  <c:v>479</c:v>
                </c:pt>
                <c:pt idx="1">
                  <c:v>74838</c:v>
                </c:pt>
                <c:pt idx="2">
                  <c:v>105000</c:v>
                </c:pt>
              </c:numCache>
            </c:numRef>
          </c:val>
          <c:extLst>
            <c:ext xmlns:c16="http://schemas.microsoft.com/office/drawing/2014/chart" uri="{C3380CC4-5D6E-409C-BE32-E72D297353CC}">
              <c16:uniqueId val="{0000000A-6428-0346-B245-8A2A2BB07C11}"/>
            </c:ext>
          </c:extLst>
        </c:ser>
        <c:ser>
          <c:idx val="11"/>
          <c:order val="11"/>
          <c:tx>
            <c:strRef>
              <c:f>'column chart'!$M$1</c:f>
              <c:strCache>
                <c:ptCount val="1"/>
                <c:pt idx="0">
                  <c:v>Major Repairs</c:v>
                </c:pt>
              </c:strCache>
            </c:strRef>
          </c:tx>
          <c:spPr>
            <a:solidFill>
              <a:schemeClr val="accent4">
                <a:lumMod val="80000"/>
              </a:schemeClr>
            </a:solidFill>
            <a:ln w="3175">
              <a:solidFill>
                <a:schemeClr val="tx1"/>
              </a:solidFill>
            </a:ln>
            <a:effectLst/>
          </c:spPr>
          <c:invertIfNegative val="0"/>
          <c:cat>
            <c:strRef>
              <c:f>'column chart'!$A$2:$A$4</c:f>
              <c:strCache>
                <c:ptCount val="3"/>
                <c:pt idx="0">
                  <c:v>FY21 ACTUAL</c:v>
                </c:pt>
                <c:pt idx="1">
                  <c:v>FY22 EOB as of 12-1-21</c:v>
                </c:pt>
                <c:pt idx="2">
                  <c:v>FY23 RECOMMENDED</c:v>
                </c:pt>
              </c:strCache>
            </c:strRef>
          </c:cat>
          <c:val>
            <c:numRef>
              <c:f>'column chart'!$M$2:$M$4</c:f>
              <c:numCache>
                <c:formatCode>_("$"* #,##0_);_("$"* \(#,##0\);_("$"* "-"??_);_(@_)</c:formatCode>
                <c:ptCount val="3"/>
                <c:pt idx="0">
                  <c:v>0</c:v>
                </c:pt>
                <c:pt idx="1">
                  <c:v>0</c:v>
                </c:pt>
                <c:pt idx="2">
                  <c:v>0</c:v>
                </c:pt>
              </c:numCache>
            </c:numRef>
          </c:val>
          <c:extLst>
            <c:ext xmlns:c16="http://schemas.microsoft.com/office/drawing/2014/chart" uri="{C3380CC4-5D6E-409C-BE32-E72D297353CC}">
              <c16:uniqueId val="{0000000B-6428-0346-B245-8A2A2BB07C11}"/>
            </c:ext>
          </c:extLst>
        </c:ser>
        <c:dLbls>
          <c:showLegendKey val="0"/>
          <c:showVal val="0"/>
          <c:showCatName val="0"/>
          <c:showSerName val="0"/>
          <c:showPercent val="0"/>
          <c:showBubbleSize val="0"/>
        </c:dLbls>
        <c:gapWidth val="150"/>
        <c:axId val="1903744176"/>
        <c:axId val="1899276992"/>
      </c:barChart>
      <c:catAx>
        <c:axId val="1903744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Cambria" panose="02040503050406030204" pitchFamily="18" charset="0"/>
                <a:ea typeface="+mn-ea"/>
                <a:cs typeface="+mn-cs"/>
              </a:defRPr>
            </a:pPr>
            <a:endParaRPr lang="en-US"/>
          </a:p>
        </c:txPr>
        <c:crossAx val="1899276992"/>
        <c:crosses val="autoZero"/>
        <c:auto val="1"/>
        <c:lblAlgn val="ctr"/>
        <c:lblOffset val="100"/>
        <c:noMultiLvlLbl val="0"/>
      </c:catAx>
      <c:valAx>
        <c:axId val="1899276992"/>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_(&quot;$&quot;* #,##0_);_(&quot;$&quot;* \(#,##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Cambria" panose="02040503050406030204" pitchFamily="18" charset="0"/>
                <a:ea typeface="+mn-ea"/>
                <a:cs typeface="+mn-cs"/>
              </a:defRPr>
            </a:pPr>
            <a:endParaRPr lang="en-US"/>
          </a:p>
        </c:txPr>
        <c:crossAx val="1903744176"/>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solidFill>
                <a:latin typeface="Cambria" panose="02040503050406030204" pitchFamily="18" charset="0"/>
                <a:ea typeface="+mn-ea"/>
                <a:cs typeface="+mn-cs"/>
              </a:defRPr>
            </a:pPr>
            <a:endParaRPr lang="en-US"/>
          </a:p>
        </c:txPr>
      </c:dTable>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solidFill>
            <a:schemeClr val="tx1"/>
          </a:solidFill>
          <a:latin typeface="Cambria" panose="02040503050406030204" pitchFamily="18" charset="0"/>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Cambria" panose="02040503050406030204" pitchFamily="18" charset="0"/>
                <a:ea typeface="+mn-ea"/>
                <a:cs typeface="+mn-cs"/>
              </a:defRPr>
            </a:pPr>
            <a:r>
              <a:rPr lang="en-US" sz="1200" b="1"/>
              <a:t>Number </a:t>
            </a:r>
          </a:p>
          <a:p>
            <a:pPr>
              <a:defRPr sz="1200" b="1"/>
            </a:pPr>
            <a:r>
              <a:rPr lang="en-US" sz="1200" b="1"/>
              <a:t>and </a:t>
            </a:r>
          </a:p>
          <a:p>
            <a:pPr>
              <a:defRPr sz="1200" b="1"/>
            </a:pPr>
            <a:r>
              <a:rPr lang="en-US" sz="1200" b="1"/>
              <a:t>Types </a:t>
            </a:r>
          </a:p>
          <a:p>
            <a:pPr>
              <a:defRPr sz="1200" b="1"/>
            </a:pPr>
            <a:r>
              <a:rPr lang="en-US" sz="1200" b="1"/>
              <a:t>of </a:t>
            </a:r>
          </a:p>
          <a:p>
            <a:pPr>
              <a:defRPr sz="1200" b="1"/>
            </a:pPr>
            <a:r>
              <a:rPr lang="en-US" sz="1200" b="1"/>
              <a:t>Positions</a:t>
            </a:r>
          </a:p>
        </c:rich>
      </c:tx>
      <c:layout>
        <c:manualLayout>
          <c:xMode val="edge"/>
          <c:yMode val="edge"/>
          <c:x val="5.3218707469848553E-2"/>
          <c:y val="0.2159270678763931"/>
        </c:manualLayout>
      </c:layout>
      <c:overlay val="0"/>
      <c:spPr>
        <a:noFill/>
        <a:ln>
          <a:noFill/>
        </a:ln>
        <a:effectLst/>
      </c:spPr>
      <c:txPr>
        <a:bodyPr rot="0" spcFirstLastPara="1" vertOverflow="ellipsis" vert="horz" wrap="square" anchor="ctr" anchorCtr="1"/>
        <a:lstStyle/>
        <a:p>
          <a:pPr>
            <a:defRPr sz="1200" b="1" i="0" u="none" strike="noStrike" kern="1200" spc="0" baseline="0">
              <a:solidFill>
                <a:schemeClr val="tx1"/>
              </a:solidFill>
              <a:latin typeface="Cambria" panose="02040503050406030204" pitchFamily="18" charset="0"/>
              <a:ea typeface="+mn-ea"/>
              <a:cs typeface="+mn-cs"/>
            </a:defRPr>
          </a:pPr>
          <a:endParaRPr lang="en-US"/>
        </a:p>
      </c:txPr>
    </c:title>
    <c:autoTitleDeleted val="0"/>
    <c:plotArea>
      <c:layout>
        <c:manualLayout>
          <c:layoutTarget val="inner"/>
          <c:xMode val="edge"/>
          <c:yMode val="edge"/>
          <c:x val="0.26799532502841272"/>
          <c:y val="0.13343815343190976"/>
          <c:w val="0.71056083695130956"/>
          <c:h val="0.63356562854662113"/>
        </c:manualLayout>
      </c:layout>
      <c:barChart>
        <c:barDir val="col"/>
        <c:grouping val="clustered"/>
        <c:varyColors val="0"/>
        <c:ser>
          <c:idx val="0"/>
          <c:order val="0"/>
          <c:tx>
            <c:strRef>
              <c:f>Sheet1!$B$1</c:f>
              <c:strCache>
                <c:ptCount val="1"/>
                <c:pt idx="0">
                  <c:v>Total FTEs (1st July Report)</c:v>
                </c:pt>
              </c:strCache>
            </c:strRef>
          </c:tx>
          <c:spPr>
            <a:solidFill>
              <a:schemeClr val="tx2">
                <a:lumMod val="50000"/>
              </a:schemeClr>
            </a:solidFill>
            <a:ln>
              <a:solidFill>
                <a:schemeClr val="tx1"/>
              </a:solidFill>
            </a:ln>
            <a:effectLst/>
          </c:spPr>
          <c:invertIfNegative val="0"/>
          <c:cat>
            <c:strRef>
              <c:f>Sheet1!$A$2:$A$6</c:f>
              <c:strCache>
                <c:ptCount val="4"/>
                <c:pt idx="0">
                  <c:v>2020</c:v>
                </c:pt>
                <c:pt idx="1">
                  <c:v>2021</c:v>
                </c:pt>
                <c:pt idx="2">
                  <c:v>2022</c:v>
                </c:pt>
                <c:pt idx="3">
                  <c:v>2023 REC</c:v>
                </c:pt>
              </c:strCache>
            </c:strRef>
          </c:cat>
          <c:val>
            <c:numRef>
              <c:f>Sheet1!$B$2:$B$6</c:f>
              <c:numCache>
                <c:formatCode>_(* #,##0_);_(* \(#,##0\);_(* "-"??_);_(@_)</c:formatCode>
                <c:ptCount val="4"/>
                <c:pt idx="0">
                  <c:v>96</c:v>
                </c:pt>
                <c:pt idx="1">
                  <c:v>93</c:v>
                </c:pt>
                <c:pt idx="2">
                  <c:v>81</c:v>
                </c:pt>
              </c:numCache>
            </c:numRef>
          </c:val>
          <c:extLst>
            <c:ext xmlns:c16="http://schemas.microsoft.com/office/drawing/2014/chart" uri="{C3380CC4-5D6E-409C-BE32-E72D297353CC}">
              <c16:uniqueId val="{00000000-DE31-4D0E-B008-499460011ABB}"/>
            </c:ext>
          </c:extLst>
        </c:ser>
        <c:ser>
          <c:idx val="1"/>
          <c:order val="1"/>
          <c:tx>
            <c:strRef>
              <c:f>Sheet1!$C$1</c:f>
              <c:strCache>
                <c:ptCount val="1"/>
                <c:pt idx="0">
                  <c:v>Authorized T.O. Positions</c:v>
                </c:pt>
              </c:strCache>
            </c:strRef>
          </c:tx>
          <c:spPr>
            <a:solidFill>
              <a:srgbClr val="9A0000"/>
            </a:solidFill>
            <a:ln>
              <a:solidFill>
                <a:schemeClr val="tx1"/>
              </a:solidFill>
            </a:ln>
            <a:effectLst/>
          </c:spPr>
          <c:invertIfNegative val="0"/>
          <c:cat>
            <c:strRef>
              <c:f>Sheet1!$A$2:$A$6</c:f>
              <c:strCache>
                <c:ptCount val="4"/>
                <c:pt idx="0">
                  <c:v>2020</c:v>
                </c:pt>
                <c:pt idx="1">
                  <c:v>2021</c:v>
                </c:pt>
                <c:pt idx="2">
                  <c:v>2022</c:v>
                </c:pt>
                <c:pt idx="3">
                  <c:v>2023 REC</c:v>
                </c:pt>
              </c:strCache>
            </c:strRef>
          </c:cat>
          <c:val>
            <c:numRef>
              <c:f>Sheet1!$C$2:$C$6</c:f>
              <c:numCache>
                <c:formatCode>_(* #,##0_);_(* \(#,##0\);_(* "-"??_);_(@_)</c:formatCode>
                <c:ptCount val="4"/>
                <c:pt idx="0">
                  <c:v>111</c:v>
                </c:pt>
                <c:pt idx="1">
                  <c:v>111</c:v>
                </c:pt>
                <c:pt idx="2">
                  <c:v>111</c:v>
                </c:pt>
                <c:pt idx="3">
                  <c:v>106</c:v>
                </c:pt>
              </c:numCache>
            </c:numRef>
          </c:val>
          <c:extLst>
            <c:ext xmlns:c16="http://schemas.microsoft.com/office/drawing/2014/chart" uri="{C3380CC4-5D6E-409C-BE32-E72D297353CC}">
              <c16:uniqueId val="{00000001-DE31-4D0E-B008-499460011ABB}"/>
            </c:ext>
          </c:extLst>
        </c:ser>
        <c:ser>
          <c:idx val="2"/>
          <c:order val="2"/>
          <c:tx>
            <c:strRef>
              <c:f>Sheet1!$D$1</c:f>
              <c:strCache>
                <c:ptCount val="1"/>
                <c:pt idx="0">
                  <c:v>Other Charges Positions</c:v>
                </c:pt>
              </c:strCache>
            </c:strRef>
          </c:tx>
          <c:spPr>
            <a:solidFill>
              <a:schemeClr val="accent4">
                <a:lumMod val="75000"/>
              </a:schemeClr>
            </a:solidFill>
            <a:ln>
              <a:solidFill>
                <a:schemeClr val="tx1"/>
              </a:solidFill>
            </a:ln>
            <a:effectLst/>
          </c:spPr>
          <c:invertIfNegative val="0"/>
          <c:cat>
            <c:strRef>
              <c:f>Sheet1!$A$2:$A$6</c:f>
              <c:strCache>
                <c:ptCount val="4"/>
                <c:pt idx="0">
                  <c:v>2020</c:v>
                </c:pt>
                <c:pt idx="1">
                  <c:v>2021</c:v>
                </c:pt>
                <c:pt idx="2">
                  <c:v>2022</c:v>
                </c:pt>
                <c:pt idx="3">
                  <c:v>2023 REC</c:v>
                </c:pt>
              </c:strCache>
            </c:strRef>
          </c:cat>
          <c:val>
            <c:numRef>
              <c:f>Sheet1!$D$2:$D$6</c:f>
              <c:numCache>
                <c:formatCode>_(* #,##0_);_(* \(#,##0\);_(* "-"??_);_(@_)</c:formatCode>
                <c:ptCount val="4"/>
                <c:pt idx="0">
                  <c:v>0</c:v>
                </c:pt>
                <c:pt idx="1">
                  <c:v>0</c:v>
                </c:pt>
                <c:pt idx="2">
                  <c:v>0</c:v>
                </c:pt>
                <c:pt idx="3">
                  <c:v>0</c:v>
                </c:pt>
              </c:numCache>
            </c:numRef>
          </c:val>
          <c:extLst>
            <c:ext xmlns:c16="http://schemas.microsoft.com/office/drawing/2014/chart" uri="{C3380CC4-5D6E-409C-BE32-E72D297353CC}">
              <c16:uniqueId val="{00000002-DE31-4D0E-B008-499460011ABB}"/>
            </c:ext>
          </c:extLst>
        </c:ser>
        <c:dLbls>
          <c:showLegendKey val="0"/>
          <c:showVal val="0"/>
          <c:showCatName val="0"/>
          <c:showSerName val="0"/>
          <c:showPercent val="0"/>
          <c:showBubbleSize val="0"/>
        </c:dLbls>
        <c:gapWidth val="150"/>
        <c:axId val="241625984"/>
        <c:axId val="241625328"/>
      </c:barChart>
      <c:catAx>
        <c:axId val="2416259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solidFill>
                <a:latin typeface="Cambria" panose="02040503050406030204" pitchFamily="18" charset="0"/>
                <a:ea typeface="+mn-ea"/>
                <a:cs typeface="+mn-cs"/>
              </a:defRPr>
            </a:pPr>
            <a:endParaRPr lang="en-US"/>
          </a:p>
        </c:txPr>
        <c:crossAx val="241625328"/>
        <c:crosses val="autoZero"/>
        <c:auto val="1"/>
        <c:lblAlgn val="ctr"/>
        <c:lblOffset val="100"/>
        <c:noMultiLvlLbl val="0"/>
      </c:catAx>
      <c:valAx>
        <c:axId val="241625328"/>
        <c:scaling>
          <c:orientation val="minMax"/>
        </c:scaling>
        <c:delete val="0"/>
        <c:axPos val="l"/>
        <c:majorGridlines>
          <c:spPr>
            <a:ln w="9525" cap="flat" cmpd="sng" algn="ctr">
              <a:solidFill>
                <a:schemeClr val="tx1">
                  <a:lumMod val="15000"/>
                  <a:lumOff val="85000"/>
                </a:schemeClr>
              </a:solidFill>
              <a:round/>
            </a:ln>
            <a:effectLst/>
          </c:spPr>
        </c:majorGridlines>
        <c:numFmt formatCode="_(* #,##0_);_(* \(#,##0\);_(* &quot;-&quot;??_);_(@_)"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tx1"/>
                </a:solidFill>
                <a:latin typeface="Cambria" panose="02040503050406030204" pitchFamily="18" charset="0"/>
                <a:ea typeface="+mn-ea"/>
                <a:cs typeface="+mn-cs"/>
              </a:defRPr>
            </a:pPr>
            <a:endParaRPr lang="en-US"/>
          </a:p>
        </c:txPr>
        <c:crossAx val="241625984"/>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800" b="0" i="0" u="none" strike="noStrike" kern="1200" baseline="0">
                <a:solidFill>
                  <a:schemeClr val="tx1"/>
                </a:solidFill>
                <a:latin typeface="Cambria" panose="02040503050406030204" pitchFamily="18" charset="0"/>
                <a:ea typeface="+mn-ea"/>
                <a:cs typeface="+mn-cs"/>
              </a:defRPr>
            </a:pPr>
            <a:endParaRPr lang="en-US"/>
          </a:p>
        </c:txPr>
      </c:dTable>
      <c:spPr>
        <a:noFill/>
        <a:ln>
          <a:noFill/>
        </a:ln>
        <a:effectLst/>
      </c:spPr>
    </c:plotArea>
    <c:plotVisOnly val="1"/>
    <c:dispBlanksAs val="gap"/>
    <c:showDLblsOverMax val="0"/>
  </c:chart>
  <c:spPr>
    <a:noFill/>
    <a:ln>
      <a:solidFill>
        <a:schemeClr val="tx1"/>
      </a:solidFill>
    </a:ln>
    <a:effectLst/>
  </c:spPr>
  <c:txPr>
    <a:bodyPr/>
    <a:lstStyle/>
    <a:p>
      <a:pPr>
        <a:defRPr sz="800">
          <a:solidFill>
            <a:schemeClr val="tx1"/>
          </a:solidFill>
          <a:latin typeface="Cambria" panose="02040503050406030204" pitchFamily="18" charset="0"/>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100" b="1" i="0" u="none" strike="noStrike" kern="1200" spc="0" baseline="0">
                <a:solidFill>
                  <a:schemeClr val="tx1"/>
                </a:solidFill>
                <a:latin typeface="Cambria" panose="02040503050406030204" pitchFamily="18" charset="0"/>
                <a:ea typeface="+mn-ea"/>
                <a:cs typeface="+mn-cs"/>
              </a:defRPr>
            </a:pPr>
            <a:r>
              <a:rPr lang="en-US" sz="1100" b="1" dirty="0"/>
              <a:t>FY23 Agency Employees </a:t>
            </a:r>
          </a:p>
          <a:p>
            <a:pPr>
              <a:defRPr sz="1100" b="1"/>
            </a:pPr>
            <a:r>
              <a:rPr lang="en-US" sz="1100" b="1" dirty="0"/>
              <a:t>as a portion of </a:t>
            </a:r>
          </a:p>
          <a:p>
            <a:pPr>
              <a:defRPr sz="1100" b="1"/>
            </a:pPr>
            <a:r>
              <a:rPr lang="en-US" sz="1100" b="1" dirty="0"/>
              <a:t>FY23 Total Department Employees</a:t>
            </a:r>
          </a:p>
        </c:rich>
      </c:tx>
      <c:layout/>
      <c:overlay val="0"/>
      <c:spPr>
        <a:noFill/>
        <a:ln>
          <a:noFill/>
        </a:ln>
        <a:effectLst/>
      </c:spPr>
      <c:txPr>
        <a:bodyPr rot="0" spcFirstLastPara="1" vertOverflow="ellipsis" vert="horz" wrap="square" anchor="ctr" anchorCtr="1"/>
        <a:lstStyle/>
        <a:p>
          <a:pPr>
            <a:defRPr sz="1100" b="1" i="0" u="none" strike="noStrike" kern="1200" spc="0" baseline="0">
              <a:solidFill>
                <a:schemeClr val="tx1"/>
              </a:solidFill>
              <a:latin typeface="Cambria" panose="02040503050406030204" pitchFamily="18" charset="0"/>
              <a:ea typeface="+mn-ea"/>
              <a:cs typeface="+mn-cs"/>
            </a:defRPr>
          </a:pPr>
          <a:endParaRPr lang="en-US"/>
        </a:p>
      </c:txPr>
    </c:title>
    <c:autoTitleDeleted val="0"/>
    <c:plotArea>
      <c:layout/>
      <c:pieChart>
        <c:varyColors val="1"/>
        <c:ser>
          <c:idx val="0"/>
          <c:order val="0"/>
          <c:tx>
            <c:strRef>
              <c:f>Sheet1!$B$1</c:f>
              <c:strCache>
                <c:ptCount val="1"/>
                <c:pt idx="0">
                  <c:v>Employees</c:v>
                </c:pt>
              </c:strCache>
            </c:strRef>
          </c:tx>
          <c:spPr>
            <a:ln w="3175">
              <a:solidFill>
                <a:schemeClr val="tx1"/>
              </a:solidFill>
            </a:ln>
          </c:spPr>
          <c:dPt>
            <c:idx val="0"/>
            <c:bubble3D val="0"/>
            <c:spPr>
              <a:solidFill>
                <a:schemeClr val="accent1"/>
              </a:solidFill>
              <a:ln w="3175">
                <a:solidFill>
                  <a:schemeClr val="tx1"/>
                </a:solidFill>
              </a:ln>
              <a:effectLst/>
            </c:spPr>
            <c:extLst>
              <c:ext xmlns:c16="http://schemas.microsoft.com/office/drawing/2014/chart" uri="{C3380CC4-5D6E-409C-BE32-E72D297353CC}">
                <c16:uniqueId val="{00000001-D9EE-1D40-8A26-FCC76868769C}"/>
              </c:ext>
            </c:extLst>
          </c:dPt>
          <c:dPt>
            <c:idx val="1"/>
            <c:bubble3D val="0"/>
            <c:spPr>
              <a:solidFill>
                <a:schemeClr val="accent2"/>
              </a:solidFill>
              <a:ln w="3175">
                <a:solidFill>
                  <a:schemeClr val="tx1"/>
                </a:solidFill>
              </a:ln>
              <a:effectLst/>
            </c:spPr>
            <c:extLst>
              <c:ext xmlns:c16="http://schemas.microsoft.com/office/drawing/2014/chart" uri="{C3380CC4-5D6E-409C-BE32-E72D297353CC}">
                <c16:uniqueId val="{00000002-D9EE-1D40-8A26-FCC76868769C}"/>
              </c:ext>
            </c:extLst>
          </c:dPt>
          <c:dLbls>
            <c:dLbl>
              <c:idx val="0"/>
              <c:layout>
                <c:manualLayout>
                  <c:x val="-3.7971011220469156E-2"/>
                  <c:y val="6.7063286924674254E-2"/>
                </c:manualLayout>
              </c:layout>
              <c:tx>
                <c:rich>
                  <a:bodyPr/>
                  <a:lstStyle/>
                  <a:p>
                    <a:fld id="{B87636B6-9996-B44E-9AAB-532D63161728}" type="CATEGORYNAME">
                      <a:rPr lang="en-US" smtClean="0"/>
                      <a:pPr/>
                      <a:t>[CATEGORY NAME]</a:t>
                    </a:fld>
                    <a:r>
                      <a:rPr lang="en-US" dirty="0"/>
                      <a:t>.</a:t>
                    </a:r>
                    <a:r>
                      <a:rPr lang="en-US" baseline="0" dirty="0"/>
                      <a:t>
</a:t>
                    </a:r>
                    <a:fld id="{640E9A2B-DD75-EA41-834F-52FFE6F5A3D5}" type="VALUE">
                      <a:rPr lang="en-US" baseline="0" dirty="0"/>
                      <a:pPr/>
                      <a:t>[VALUE]</a:t>
                    </a:fld>
                    <a:r>
                      <a:rPr lang="en-US" baseline="0" dirty="0"/>
                      <a:t>
</a:t>
                    </a:r>
                    <a:fld id="{1E269C61-10A0-5648-984C-9079FD163C7C}" type="PERCENTAGE">
                      <a:rPr lang="en-US" baseline="0" dirty="0"/>
                      <a:pPr/>
                      <a:t>[PERCENTAGE]</a:t>
                    </a:fld>
                    <a:endParaRPr lang="en-US" baseline="0" dirty="0"/>
                  </a:p>
                </c:rich>
              </c:tx>
              <c:showLegendKey val="0"/>
              <c:showVal val="1"/>
              <c:showCatName val="1"/>
              <c:showSerName val="0"/>
              <c:showPercent val="1"/>
              <c:showBubbleSize val="0"/>
              <c:separator>
</c:separator>
              <c:extLst>
                <c:ext xmlns:c15="http://schemas.microsoft.com/office/drawing/2012/chart" uri="{CE6537A1-D6FC-4f65-9D91-7224C49458BB}">
                  <c15:layout>
                    <c:manualLayout>
                      <c:w val="0.16661950997969555"/>
                      <c:h val="0.21847793555789308"/>
                    </c:manualLayout>
                  </c15:layout>
                  <c15:dlblFieldTable/>
                  <c15:showDataLabelsRange val="0"/>
                </c:ext>
                <c:ext xmlns:c16="http://schemas.microsoft.com/office/drawing/2014/chart" uri="{C3380CC4-5D6E-409C-BE32-E72D297353CC}">
                  <c16:uniqueId val="{00000001-D9EE-1D40-8A26-FCC76868769C}"/>
                </c:ext>
              </c:extLst>
            </c:dLbl>
            <c:dLbl>
              <c:idx val="1"/>
              <c:layout>
                <c:manualLayout>
                  <c:x val="-1.1247889783925442E-16"/>
                  <c:y val="4.1904754877705166E-3"/>
                </c:manualLayout>
              </c:layout>
              <c:showLegendKey val="0"/>
              <c:showVal val="1"/>
              <c:showCatName val="1"/>
              <c:showSerName val="0"/>
              <c:showPercent val="1"/>
              <c:showBubbleSize val="0"/>
              <c:separator>
</c:separator>
              <c:extLst>
                <c:ext xmlns:c15="http://schemas.microsoft.com/office/drawing/2012/chart" uri="{CE6537A1-D6FC-4f65-9D91-7224C49458BB}">
                  <c15:layout>
                    <c:manualLayout>
                      <c:w val="0.36756974803292752"/>
                      <c:h val="0.1830539744973623"/>
                    </c:manualLayout>
                  </c15:layout>
                </c:ext>
                <c:ext xmlns:c16="http://schemas.microsoft.com/office/drawing/2014/chart" uri="{C3380CC4-5D6E-409C-BE32-E72D297353CC}">
                  <c16:uniqueId val="{00000002-D9EE-1D40-8A26-FCC76868769C}"/>
                </c:ext>
              </c:extLst>
            </c:dLbl>
            <c:spPr>
              <a:noFill/>
              <a:ln>
                <a:noFill/>
              </a:ln>
              <a:effectLst/>
            </c:spPr>
            <c:txPr>
              <a:bodyPr rot="0" spcFirstLastPara="1" vertOverflow="ellipsis" vert="horz" wrap="square" anchor="ctr" anchorCtr="1"/>
              <a:lstStyle/>
              <a:p>
                <a:pPr>
                  <a:defRPr sz="900" b="0" i="0" u="none" strike="noStrike" kern="1200" baseline="0">
                    <a:solidFill>
                      <a:schemeClr val="tx1"/>
                    </a:solidFill>
                    <a:latin typeface="Cambria" panose="02040503050406030204" pitchFamily="18" charset="0"/>
                    <a:ea typeface="+mn-ea"/>
                    <a:cs typeface="+mn-cs"/>
                  </a:defRPr>
                </a:pPr>
                <a:endParaRPr lang="en-US"/>
              </a:p>
            </c:txPr>
            <c:showLegendKey val="0"/>
            <c:showVal val="1"/>
            <c:showCatName val="1"/>
            <c:showSerName val="0"/>
            <c:showPercent val="1"/>
            <c:showBubbleSize val="0"/>
            <c:separator>
</c:separator>
            <c:showLeaderLines val="0"/>
            <c:extLst>
              <c:ext xmlns:c15="http://schemas.microsoft.com/office/drawing/2012/chart" uri="{CE6537A1-D6FC-4f65-9D91-7224C49458BB}"/>
            </c:extLst>
          </c:dLbls>
          <c:cat>
            <c:strRef>
              <c:f>Sheet1!$A$2:$A$3</c:f>
              <c:strCache>
                <c:ptCount val="2"/>
                <c:pt idx="0">
                  <c:v>Total Executive Dept</c:v>
                </c:pt>
                <c:pt idx="1">
                  <c:v>OFI</c:v>
                </c:pt>
              </c:strCache>
            </c:strRef>
          </c:cat>
          <c:val>
            <c:numRef>
              <c:f>Sheet1!$B$2:$B$3</c:f>
              <c:numCache>
                <c:formatCode>_(* #,##0_);_(* \(#,##0\);_(* "-"??_);_(@_)</c:formatCode>
                <c:ptCount val="2"/>
                <c:pt idx="0">
                  <c:v>2108</c:v>
                </c:pt>
                <c:pt idx="1">
                  <c:v>106</c:v>
                </c:pt>
              </c:numCache>
            </c:numRef>
          </c:val>
          <c:extLst>
            <c:ext xmlns:c16="http://schemas.microsoft.com/office/drawing/2014/chart" uri="{C3380CC4-5D6E-409C-BE32-E72D297353CC}">
              <c16:uniqueId val="{00000000-D9EE-1D40-8A26-FCC76868769C}"/>
            </c:ext>
          </c:extLst>
        </c:ser>
        <c:dLbls>
          <c:showLegendKey val="0"/>
          <c:showVal val="0"/>
          <c:showCatName val="0"/>
          <c:showSerName val="0"/>
          <c:showPercent val="0"/>
          <c:showBubbleSize val="0"/>
          <c:showLeaderLines val="0"/>
        </c:dLbls>
        <c:firstSliceAng val="144"/>
      </c:pieChart>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1050">
          <a:solidFill>
            <a:schemeClr val="tx1"/>
          </a:solidFill>
          <a:latin typeface="Cambria" panose="02040503050406030204" pitchFamily="18" charset="0"/>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tx>
            <c:strRef>
              <c:f>Sheet1!$B$1</c:f>
              <c:strCache>
                <c:ptCount val="1"/>
                <c:pt idx="0">
                  <c:v>Column1</c:v>
                </c:pt>
              </c:strCache>
            </c:strRef>
          </c:tx>
          <c:spPr>
            <a:ln>
              <a:solidFill>
                <a:schemeClr val="tx1"/>
              </a:solidFill>
            </a:ln>
          </c:spPr>
          <c:dPt>
            <c:idx val="0"/>
            <c:bubble3D val="0"/>
            <c:spPr>
              <a:solidFill>
                <a:srgbClr val="800002"/>
              </a:solidFill>
              <a:ln>
                <a:solidFill>
                  <a:schemeClr val="tx1"/>
                </a:solidFill>
              </a:ln>
            </c:spPr>
            <c:extLst>
              <c:ext xmlns:c16="http://schemas.microsoft.com/office/drawing/2014/chart" uri="{C3380CC4-5D6E-409C-BE32-E72D297353CC}">
                <c16:uniqueId val="{00000001-D348-5B46-8386-C227AB4A9648}"/>
              </c:ext>
            </c:extLst>
          </c:dPt>
          <c:dPt>
            <c:idx val="1"/>
            <c:bubble3D val="0"/>
            <c:spPr>
              <a:solidFill>
                <a:srgbClr val="0F253E"/>
              </a:solidFill>
              <a:ln>
                <a:solidFill>
                  <a:schemeClr val="tx1"/>
                </a:solidFill>
              </a:ln>
            </c:spPr>
            <c:extLst>
              <c:ext xmlns:c16="http://schemas.microsoft.com/office/drawing/2014/chart" uri="{C3380CC4-5D6E-409C-BE32-E72D297353CC}">
                <c16:uniqueId val="{00000003-D348-5B46-8386-C227AB4A9648}"/>
              </c:ext>
            </c:extLst>
          </c:dPt>
          <c:dLbls>
            <c:dLbl>
              <c:idx val="0"/>
              <c:layout>
                <c:manualLayout>
                  <c:x val="0.23336800836912899"/>
                  <c:y val="6.5006664511585597E-3"/>
                </c:manualLayout>
              </c:layout>
              <c:showLegendKey val="0"/>
              <c:showVal val="0"/>
              <c:showCatName val="0"/>
              <c:showSerName val="0"/>
              <c:showPercent val="1"/>
              <c:showBubbleSize val="0"/>
              <c:separator>
</c:separator>
              <c:extLst>
                <c:ext xmlns:c15="http://schemas.microsoft.com/office/drawing/2012/chart" uri="{CE6537A1-D6FC-4f65-9D91-7224C49458BB}">
                  <c15:layout/>
                </c:ext>
                <c:ext xmlns:c16="http://schemas.microsoft.com/office/drawing/2014/chart" uri="{C3380CC4-5D6E-409C-BE32-E72D297353CC}">
                  <c16:uniqueId val="{00000001-D348-5B46-8386-C227AB4A9648}"/>
                </c:ext>
              </c:extLst>
            </c:dLbl>
            <c:dLbl>
              <c:idx val="1"/>
              <c:layout>
                <c:manualLayout>
                  <c:x val="-0.19578770397477796"/>
                  <c:y val="-3.6938079513731364E-3"/>
                </c:manualLayout>
              </c:layout>
              <c:showLegendKey val="0"/>
              <c:showVal val="0"/>
              <c:showCatName val="0"/>
              <c:showSerName val="0"/>
              <c:showPercent val="1"/>
              <c:showBubbleSize val="0"/>
              <c:separator>
</c:separator>
              <c:extLst>
                <c:ext xmlns:c15="http://schemas.microsoft.com/office/drawing/2012/chart" uri="{CE6537A1-D6FC-4f65-9D91-7224C49458BB}">
                  <c15:layout/>
                </c:ext>
                <c:ext xmlns:c16="http://schemas.microsoft.com/office/drawing/2014/chart" uri="{C3380CC4-5D6E-409C-BE32-E72D297353CC}">
                  <c16:uniqueId val="{00000003-D348-5B46-8386-C227AB4A9648}"/>
                </c:ext>
              </c:extLst>
            </c:dLbl>
            <c:spPr>
              <a:noFill/>
              <a:ln>
                <a:noFill/>
              </a:ln>
              <a:effectLst/>
            </c:spPr>
            <c:txPr>
              <a:bodyPr/>
              <a:lstStyle/>
              <a:p>
                <a:pPr>
                  <a:defRPr sz="1400">
                    <a:solidFill>
                      <a:schemeClr val="bg1"/>
                    </a:solidFill>
                    <a:latin typeface="Cambria"/>
                    <a:cs typeface="Cambria"/>
                  </a:defRPr>
                </a:pPr>
                <a:endParaRPr lang="en-US"/>
              </a:p>
            </c:txPr>
            <c:showLegendKey val="0"/>
            <c:showVal val="0"/>
            <c:showCatName val="1"/>
            <c:showSerName val="0"/>
            <c:showPercent val="1"/>
            <c:showBubbleSize val="0"/>
            <c:separator>
</c:separator>
            <c:showLeaderLines val="0"/>
            <c:extLst>
              <c:ext xmlns:c15="http://schemas.microsoft.com/office/drawing/2012/chart" uri="{CE6537A1-D6FC-4f65-9D91-7224C49458BB}"/>
            </c:extLst>
          </c:dLbls>
          <c:cat>
            <c:strRef>
              <c:f>Sheet1!$A$2:$A$3</c:f>
              <c:strCache>
                <c:ptCount val="2"/>
                <c:pt idx="0">
                  <c:v>Discretionary</c:v>
                </c:pt>
                <c:pt idx="1">
                  <c:v>Non-Discretionary</c:v>
                </c:pt>
              </c:strCache>
            </c:strRef>
          </c:cat>
          <c:val>
            <c:numRef>
              <c:f>Sheet1!$B$2:$B$3</c:f>
              <c:numCache>
                <c:formatCode>General</c:formatCode>
                <c:ptCount val="2"/>
                <c:pt idx="0">
                  <c:v>11.6</c:v>
                </c:pt>
                <c:pt idx="1">
                  <c:v>3.7</c:v>
                </c:pt>
              </c:numCache>
            </c:numRef>
          </c:val>
          <c:extLst>
            <c:ext xmlns:c16="http://schemas.microsoft.com/office/drawing/2014/chart" uri="{C3380CC4-5D6E-409C-BE32-E72D297353CC}">
              <c16:uniqueId val="{00000004-D348-5B46-8386-C227AB4A9648}"/>
            </c:ext>
          </c:extLst>
        </c:ser>
        <c:dLbls>
          <c:showLegendKey val="0"/>
          <c:showVal val="0"/>
          <c:showCatName val="0"/>
          <c:showSerName val="0"/>
          <c:showPercent val="0"/>
          <c:showBubbleSize val="0"/>
          <c:showLeaderLines val="0"/>
        </c:dLbls>
        <c:firstSliceAng val="134"/>
      </c:pieChart>
      <c:spPr>
        <a:solidFill>
          <a:sysClr val="window" lastClr="FFFFFF"/>
        </a:solidFill>
      </c:spPr>
    </c:plotArea>
    <c:plotVisOnly val="1"/>
    <c:dispBlanksAs val="gap"/>
    <c:showDLblsOverMax val="0"/>
  </c:chart>
  <c:txPr>
    <a:bodyPr/>
    <a:lstStyle/>
    <a:p>
      <a:pPr>
        <a:defRPr sz="1800"/>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883461548924814"/>
          <c:y val="3.6462585826349779E-2"/>
          <c:w val="0.7134116914970785"/>
          <c:h val="0.63231700570137384"/>
        </c:manualLayout>
      </c:layout>
      <c:lineChart>
        <c:grouping val="standard"/>
        <c:varyColors val="0"/>
        <c:ser>
          <c:idx val="0"/>
          <c:order val="0"/>
          <c:tx>
            <c:strRef>
              <c:f>Sheet1!$B$1</c:f>
              <c:strCache>
                <c:ptCount val="1"/>
                <c:pt idx="0">
                  <c:v>Enacted Budget</c:v>
                </c:pt>
              </c:strCache>
            </c:strRef>
          </c:tx>
          <c:spPr>
            <a:ln w="28575" cap="rnd">
              <a:solidFill>
                <a:schemeClr val="accent1"/>
              </a:solidFill>
              <a:round/>
            </a:ln>
            <a:effectLst/>
          </c:spPr>
          <c:marker>
            <c:symbol val="x"/>
            <c:size val="4"/>
            <c:spPr>
              <a:solidFill>
                <a:srgbClr val="0070C0"/>
              </a:solidFill>
              <a:ln w="9525">
                <a:solidFill>
                  <a:schemeClr val="accent1"/>
                </a:solidFill>
              </a:ln>
              <a:effectLst/>
            </c:spPr>
          </c:marker>
          <c:cat>
            <c:strRef>
              <c:f>Sheet1!$A$2:$A$8</c:f>
              <c:strCache>
                <c:ptCount val="6"/>
                <c:pt idx="0">
                  <c:v>FY18</c:v>
                </c:pt>
                <c:pt idx="1">
                  <c:v>FY19</c:v>
                </c:pt>
                <c:pt idx="2">
                  <c:v>FY20</c:v>
                </c:pt>
                <c:pt idx="3">
                  <c:v>FY21</c:v>
                </c:pt>
                <c:pt idx="4">
                  <c:v>FY22 EOB</c:v>
                </c:pt>
                <c:pt idx="5">
                  <c:v>FY23 Recommended</c:v>
                </c:pt>
              </c:strCache>
            </c:strRef>
          </c:cat>
          <c:val>
            <c:numRef>
              <c:f>Sheet1!$B$2:$B$8</c:f>
              <c:numCache>
                <c:formatCode>_("$"* #,##0_);_("$"* \(#,##0\);_("$"* "-"??_);_(@_)</c:formatCode>
                <c:ptCount val="6"/>
                <c:pt idx="0">
                  <c:v>13596525</c:v>
                </c:pt>
                <c:pt idx="1">
                  <c:v>14103427</c:v>
                </c:pt>
                <c:pt idx="2">
                  <c:v>14968731</c:v>
                </c:pt>
                <c:pt idx="3">
                  <c:v>15052291</c:v>
                </c:pt>
                <c:pt idx="4">
                  <c:v>15173414</c:v>
                </c:pt>
                <c:pt idx="5">
                  <c:v>15327180</c:v>
                </c:pt>
              </c:numCache>
            </c:numRef>
          </c:val>
          <c:smooth val="0"/>
          <c:extLst>
            <c:ext xmlns:c16="http://schemas.microsoft.com/office/drawing/2014/chart" uri="{C3380CC4-5D6E-409C-BE32-E72D297353CC}">
              <c16:uniqueId val="{00000000-FD7A-704A-9C6A-4AA975E0BDD8}"/>
            </c:ext>
          </c:extLst>
        </c:ser>
        <c:ser>
          <c:idx val="1"/>
          <c:order val="1"/>
          <c:tx>
            <c:strRef>
              <c:f>Sheet1!$C$1</c:f>
              <c:strCache>
                <c:ptCount val="1"/>
                <c:pt idx="0">
                  <c:v>FYE Budget</c:v>
                </c:pt>
              </c:strCache>
            </c:strRef>
          </c:tx>
          <c:spPr>
            <a:ln w="28575" cap="rnd">
              <a:solidFill>
                <a:schemeClr val="accent6">
                  <a:lumMod val="75000"/>
                </a:schemeClr>
              </a:solidFill>
              <a:round/>
            </a:ln>
            <a:effectLst/>
          </c:spPr>
          <c:marker>
            <c:symbol val="circle"/>
            <c:size val="5"/>
            <c:spPr>
              <a:solidFill>
                <a:schemeClr val="accent1"/>
              </a:solidFill>
              <a:ln w="9525">
                <a:solidFill>
                  <a:schemeClr val="accent6">
                    <a:lumMod val="75000"/>
                  </a:schemeClr>
                </a:solidFill>
              </a:ln>
              <a:effectLst/>
            </c:spPr>
          </c:marker>
          <c:cat>
            <c:strRef>
              <c:f>Sheet1!$A$2:$A$8</c:f>
              <c:strCache>
                <c:ptCount val="6"/>
                <c:pt idx="0">
                  <c:v>FY18</c:v>
                </c:pt>
                <c:pt idx="1">
                  <c:v>FY19</c:v>
                </c:pt>
                <c:pt idx="2">
                  <c:v>FY20</c:v>
                </c:pt>
                <c:pt idx="3">
                  <c:v>FY21</c:v>
                </c:pt>
                <c:pt idx="4">
                  <c:v>FY22 EOB</c:v>
                </c:pt>
                <c:pt idx="5">
                  <c:v>FY23 Recommended</c:v>
                </c:pt>
              </c:strCache>
            </c:strRef>
          </c:cat>
          <c:val>
            <c:numRef>
              <c:f>Sheet1!$C$2:$C$8</c:f>
              <c:numCache>
                <c:formatCode>_("$"* #,##0_);_("$"* \(#,##0\);_("$"* "-"??_);_(@_)</c:formatCode>
                <c:ptCount val="6"/>
                <c:pt idx="0">
                  <c:v>13596525</c:v>
                </c:pt>
                <c:pt idx="1">
                  <c:v>14103427</c:v>
                </c:pt>
                <c:pt idx="2">
                  <c:v>14968731</c:v>
                </c:pt>
                <c:pt idx="3">
                  <c:v>15052291</c:v>
                </c:pt>
              </c:numCache>
            </c:numRef>
          </c:val>
          <c:smooth val="0"/>
          <c:extLst>
            <c:ext xmlns:c16="http://schemas.microsoft.com/office/drawing/2014/chart" uri="{C3380CC4-5D6E-409C-BE32-E72D297353CC}">
              <c16:uniqueId val="{00000001-FD7A-704A-9C6A-4AA975E0BDD8}"/>
            </c:ext>
          </c:extLst>
        </c:ser>
        <c:ser>
          <c:idx val="2"/>
          <c:order val="2"/>
          <c:tx>
            <c:strRef>
              <c:f>Sheet1!$D$1</c:f>
              <c:strCache>
                <c:ptCount val="1"/>
                <c:pt idx="0">
                  <c:v>Actual Expenditures</c:v>
                </c:pt>
              </c:strCache>
            </c:strRef>
          </c:tx>
          <c:spPr>
            <a:ln w="28575" cap="rnd">
              <a:solidFill>
                <a:srgbClr val="C00000"/>
              </a:solidFill>
              <a:round/>
            </a:ln>
            <a:effectLst/>
          </c:spPr>
          <c:marker>
            <c:symbol val="diamond"/>
            <c:size val="5"/>
            <c:spPr>
              <a:solidFill>
                <a:srgbClr val="C00000"/>
              </a:solidFill>
              <a:ln w="9525">
                <a:solidFill>
                  <a:srgbClr val="C00000"/>
                </a:solidFill>
              </a:ln>
              <a:effectLst/>
            </c:spPr>
          </c:marker>
          <c:cat>
            <c:strRef>
              <c:f>Sheet1!$A$2:$A$8</c:f>
              <c:strCache>
                <c:ptCount val="6"/>
                <c:pt idx="0">
                  <c:v>FY18</c:v>
                </c:pt>
                <c:pt idx="1">
                  <c:v>FY19</c:v>
                </c:pt>
                <c:pt idx="2">
                  <c:v>FY20</c:v>
                </c:pt>
                <c:pt idx="3">
                  <c:v>FY21</c:v>
                </c:pt>
                <c:pt idx="4">
                  <c:v>FY22 EOB</c:v>
                </c:pt>
                <c:pt idx="5">
                  <c:v>FY23 Recommended</c:v>
                </c:pt>
              </c:strCache>
            </c:strRef>
          </c:cat>
          <c:val>
            <c:numRef>
              <c:f>Sheet1!$D$2:$D$8</c:f>
              <c:numCache>
                <c:formatCode>_("$"* #,##0_);_("$"* \(#,##0\);_("$"* "-"??_);_(@_)</c:formatCode>
                <c:ptCount val="6"/>
                <c:pt idx="0">
                  <c:v>11768124</c:v>
                </c:pt>
                <c:pt idx="1">
                  <c:v>11792045</c:v>
                </c:pt>
                <c:pt idx="2">
                  <c:v>11727255</c:v>
                </c:pt>
                <c:pt idx="3">
                  <c:v>11172375</c:v>
                </c:pt>
              </c:numCache>
            </c:numRef>
          </c:val>
          <c:smooth val="0"/>
          <c:extLst>
            <c:ext xmlns:c16="http://schemas.microsoft.com/office/drawing/2014/chart" uri="{C3380CC4-5D6E-409C-BE32-E72D297353CC}">
              <c16:uniqueId val="{00000000-50D9-814E-83FA-94AF5099CD11}"/>
            </c:ext>
          </c:extLst>
        </c:ser>
        <c:ser>
          <c:idx val="3"/>
          <c:order val="3"/>
          <c:tx>
            <c:strRef>
              <c:f>Sheet1!$E$1</c:f>
              <c:strCache>
                <c:ptCount val="1"/>
                <c:pt idx="0">
                  <c:v>FY22 Expenditure Trend </c:v>
                </c:pt>
              </c:strCache>
            </c:strRef>
          </c:tx>
          <c:spPr>
            <a:ln w="28575" cap="rnd">
              <a:solidFill>
                <a:srgbClr val="7030A0"/>
              </a:solidFill>
              <a:prstDash val="dash"/>
              <a:round/>
            </a:ln>
            <a:effectLst/>
          </c:spPr>
          <c:marker>
            <c:symbol val="diamond"/>
            <c:size val="5"/>
            <c:spPr>
              <a:solidFill>
                <a:srgbClr val="7030A0"/>
              </a:solidFill>
              <a:ln w="9525">
                <a:solidFill>
                  <a:srgbClr val="7030A0"/>
                </a:solidFill>
              </a:ln>
              <a:effectLst/>
            </c:spPr>
          </c:marker>
          <c:cat>
            <c:strRef>
              <c:f>Sheet1!$A$2:$A$8</c:f>
              <c:strCache>
                <c:ptCount val="6"/>
                <c:pt idx="0">
                  <c:v>FY18</c:v>
                </c:pt>
                <c:pt idx="1">
                  <c:v>FY19</c:v>
                </c:pt>
                <c:pt idx="2">
                  <c:v>FY20</c:v>
                </c:pt>
                <c:pt idx="3">
                  <c:v>FY21</c:v>
                </c:pt>
                <c:pt idx="4">
                  <c:v>FY22 EOB</c:v>
                </c:pt>
                <c:pt idx="5">
                  <c:v>FY23 Recommended</c:v>
                </c:pt>
              </c:strCache>
            </c:strRef>
          </c:cat>
          <c:val>
            <c:numRef>
              <c:f>Sheet1!$E$2:$E$8</c:f>
              <c:numCache>
                <c:formatCode>General</c:formatCode>
                <c:ptCount val="6"/>
                <c:pt idx="3" formatCode="_(&quot;$&quot;* #,##0_);_(&quot;$&quot;* \(#,##0\);_(&quot;$&quot;* &quot;-&quot;??_);_(@_)">
                  <c:v>11172375</c:v>
                </c:pt>
                <c:pt idx="4" formatCode="_(&quot;$&quot;* #,##0_);_(&quot;$&quot;* \(#,##0\);_(&quot;$&quot;* &quot;-&quot;??_);_(@_)">
                  <c:v>11063017</c:v>
                </c:pt>
              </c:numCache>
            </c:numRef>
          </c:val>
          <c:smooth val="0"/>
          <c:extLst>
            <c:ext xmlns:c16="http://schemas.microsoft.com/office/drawing/2014/chart" uri="{C3380CC4-5D6E-409C-BE32-E72D297353CC}">
              <c16:uniqueId val="{00000000-1598-BB48-AE9B-1E9E62B8FD6F}"/>
            </c:ext>
          </c:extLst>
        </c:ser>
        <c:dLbls>
          <c:showLegendKey val="0"/>
          <c:showVal val="0"/>
          <c:showCatName val="0"/>
          <c:showSerName val="0"/>
          <c:showPercent val="0"/>
          <c:showBubbleSize val="0"/>
        </c:dLbls>
        <c:marker val="1"/>
        <c:smooth val="0"/>
        <c:axId val="620953759"/>
        <c:axId val="572697151"/>
      </c:lineChart>
      <c:catAx>
        <c:axId val="62095375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Cambria" panose="02040503050406030204" pitchFamily="18" charset="0"/>
                <a:ea typeface="+mn-ea"/>
                <a:cs typeface="+mn-cs"/>
              </a:defRPr>
            </a:pPr>
            <a:endParaRPr lang="en-US"/>
          </a:p>
        </c:txPr>
        <c:crossAx val="572697151"/>
        <c:crosses val="autoZero"/>
        <c:auto val="1"/>
        <c:lblAlgn val="ctr"/>
        <c:lblOffset val="100"/>
        <c:noMultiLvlLbl val="0"/>
      </c:catAx>
      <c:valAx>
        <c:axId val="572697151"/>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_(&quot;$&quot;* #,##0_);_(&quot;$&quot;* \(#,##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solidFill>
                <a:latin typeface="Cambria" panose="02040503050406030204" pitchFamily="18" charset="0"/>
                <a:ea typeface="+mn-ea"/>
                <a:cs typeface="+mn-cs"/>
              </a:defRPr>
            </a:pPr>
            <a:endParaRPr lang="en-US"/>
          </a:p>
        </c:txPr>
        <c:crossAx val="620953759"/>
        <c:crosses val="autoZero"/>
        <c:crossBetween val="between"/>
        <c:dispUnits>
          <c:builtInUnit val="millions"/>
          <c:dispUnitsLbl>
            <c:layout>
              <c:manualLayout>
                <c:xMode val="edge"/>
                <c:yMode val="edge"/>
                <c:x val="0.20196407494456795"/>
                <c:y val="0.33371672500043675"/>
              </c:manualLayout>
            </c:layout>
            <c:spPr>
              <a:noFill/>
              <a:ln>
                <a:noFill/>
              </a:ln>
              <a:effectLst/>
            </c:spPr>
            <c:txPr>
              <a:bodyPr rot="-5400000" spcFirstLastPara="1" vertOverflow="ellipsis" vert="horz" wrap="square" anchor="ctr" anchorCtr="1"/>
              <a:lstStyle/>
              <a:p>
                <a:pPr>
                  <a:defRPr sz="1000" b="0" i="0" u="none" strike="noStrike" kern="1200" baseline="0">
                    <a:solidFill>
                      <a:schemeClr val="tx1"/>
                    </a:solidFill>
                    <a:latin typeface="Cambria" panose="02040503050406030204" pitchFamily="18" charset="0"/>
                    <a:ea typeface="+mn-ea"/>
                    <a:cs typeface="+mn-cs"/>
                  </a:defRPr>
                </a:pPr>
                <a:endParaRPr lang="en-US"/>
              </a:p>
            </c:txPr>
          </c:dispUnitsLbl>
        </c:dispUnits>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solidFill>
                <a:latin typeface="Cambria" panose="02040503050406030204" pitchFamily="18" charset="0"/>
                <a:ea typeface="+mn-ea"/>
                <a:cs typeface="+mn-cs"/>
              </a:defRPr>
            </a:pPr>
            <a:endParaRPr lang="en-US"/>
          </a:p>
        </c:txPr>
      </c:dTable>
      <c:spPr>
        <a:noFill/>
        <a:ln>
          <a:noFill/>
        </a:ln>
        <a:effectLst/>
      </c:spPr>
    </c:plotArea>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solidFill>
        <a:schemeClr val="tx1"/>
      </a:solidFill>
    </a:ln>
    <a:effectLst/>
  </c:spPr>
  <c:txPr>
    <a:bodyPr/>
    <a:lstStyle/>
    <a:p>
      <a:pPr>
        <a:defRPr sz="1000">
          <a:solidFill>
            <a:schemeClr val="tx1"/>
          </a:solidFill>
          <a:latin typeface="Cambria" panose="02040503050406030204" pitchFamily="18" charset="0"/>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6A96DD-2F3C-C344-A1CD-D0C6E85C28BA}" type="doc">
      <dgm:prSet loTypeId="urn:microsoft.com/office/officeart/2008/layout/LinedList" loCatId="" qsTypeId="urn:microsoft.com/office/officeart/2005/8/quickstyle/simple4" qsCatId="simple" csTypeId="urn:microsoft.com/office/officeart/2005/8/colors/accent1_2" csCatId="accent1" phldr="1"/>
      <dgm:spPr/>
      <dgm:t>
        <a:bodyPr/>
        <a:lstStyle/>
        <a:p>
          <a:endParaRPr lang="en-US"/>
        </a:p>
      </dgm:t>
    </dgm:pt>
    <dgm:pt modelId="{BEE703A3-0078-5747-8FF9-57A0E7EBE053}">
      <dgm:prSet phldrT="[Text]" custT="1"/>
      <dgm:spPr>
        <a:gradFill flip="none" rotWithShape="1">
          <a:gsLst>
            <a:gs pos="90000">
              <a:srgbClr val="0F253E"/>
            </a:gs>
            <a:gs pos="50000">
              <a:schemeClr val="accent1">
                <a:lumMod val="50000"/>
              </a:schemeClr>
            </a:gs>
          </a:gsLst>
          <a:path path="shape">
            <a:fillToRect l="50000" t="50000" r="50000" b="50000"/>
          </a:path>
          <a:tileRect/>
        </a:gradFill>
        <a:ln>
          <a:solidFill>
            <a:srgbClr val="254061"/>
          </a:solidFill>
        </a:ln>
      </dgm:spPr>
      <dgm:t>
        <a:bodyPr anchor="ctr"/>
        <a:lstStyle/>
        <a:p>
          <a:pPr algn="ctr"/>
          <a:r>
            <a:rPr lang="en-US" sz="2800" dirty="0">
              <a:solidFill>
                <a:schemeClr val="bg1"/>
              </a:solidFill>
              <a:latin typeface="Cambria"/>
              <a:cs typeface="Cambria"/>
            </a:rPr>
            <a:t>Executive Department</a:t>
          </a:r>
        </a:p>
        <a:p>
          <a:pPr algn="ctr"/>
          <a:endParaRPr lang="en-US" sz="1600" dirty="0">
            <a:solidFill>
              <a:schemeClr val="bg1"/>
            </a:solidFill>
            <a:latin typeface="Cambria"/>
            <a:cs typeface="Cambria"/>
          </a:endParaRPr>
        </a:p>
        <a:p>
          <a:pPr algn="ctr"/>
          <a:endParaRPr lang="en-US" sz="1600" dirty="0">
            <a:solidFill>
              <a:schemeClr val="bg1"/>
            </a:solidFill>
            <a:latin typeface="Cambria"/>
            <a:cs typeface="Cambria"/>
          </a:endParaRPr>
        </a:p>
        <a:p>
          <a:pPr algn="ctr"/>
          <a:r>
            <a:rPr lang="en-US" sz="1600" dirty="0">
              <a:solidFill>
                <a:schemeClr val="bg1"/>
              </a:solidFill>
              <a:latin typeface="Cambria"/>
              <a:cs typeface="Cambria"/>
            </a:rPr>
            <a:t>Management and Regulatory Agencies Supporting the Executive Branch of State Government</a:t>
          </a:r>
        </a:p>
      </dgm:t>
    </dgm:pt>
    <dgm:pt modelId="{E7C0C0DB-D333-904A-B72A-32EC97EA6427}" type="parTrans" cxnId="{E5658B64-8A6C-FA48-9563-2C9F1F079AB7}">
      <dgm:prSet/>
      <dgm:spPr/>
      <dgm:t>
        <a:bodyPr/>
        <a:lstStyle/>
        <a:p>
          <a:endParaRPr lang="en-US"/>
        </a:p>
      </dgm:t>
    </dgm:pt>
    <dgm:pt modelId="{EA364721-B269-E440-A8AD-F070D2F58D65}" type="sibTrans" cxnId="{E5658B64-8A6C-FA48-9563-2C9F1F079AB7}">
      <dgm:prSet/>
      <dgm:spPr/>
      <dgm:t>
        <a:bodyPr/>
        <a:lstStyle/>
        <a:p>
          <a:endParaRPr lang="en-US"/>
        </a:p>
      </dgm:t>
    </dgm:pt>
    <dgm:pt modelId="{661ABCA4-705B-854D-B7FE-19C529EE92BB}">
      <dgm:prSet phldrT="[Text]" custT="1"/>
      <dgm:spPr/>
      <dgm:t>
        <a:bodyPr anchor="ctr"/>
        <a:lstStyle/>
        <a:p>
          <a:r>
            <a:rPr lang="en-US" sz="1100" dirty="0">
              <a:latin typeface="Cambria"/>
              <a:cs typeface="Cambria"/>
            </a:rPr>
            <a:t>Governor’s Office of Homeland Security and Emergency Preparedness</a:t>
          </a:r>
        </a:p>
      </dgm:t>
    </dgm:pt>
    <dgm:pt modelId="{C316748E-F0AA-CC4B-9E40-3AB6B7E68EFD}" type="parTrans" cxnId="{AEE86F53-BA22-E644-A1AE-5B6D9DF4F003}">
      <dgm:prSet/>
      <dgm:spPr/>
      <dgm:t>
        <a:bodyPr/>
        <a:lstStyle/>
        <a:p>
          <a:endParaRPr lang="en-US"/>
        </a:p>
      </dgm:t>
    </dgm:pt>
    <dgm:pt modelId="{C5AC20F3-CD3A-824F-91C5-2BCC32DAA92F}" type="sibTrans" cxnId="{AEE86F53-BA22-E644-A1AE-5B6D9DF4F003}">
      <dgm:prSet/>
      <dgm:spPr/>
      <dgm:t>
        <a:bodyPr/>
        <a:lstStyle/>
        <a:p>
          <a:endParaRPr lang="en-US"/>
        </a:p>
      </dgm:t>
    </dgm:pt>
    <dgm:pt modelId="{90C2803B-C6FA-614B-9259-0A304222D350}">
      <dgm:prSet phldrT="[Text]" custT="1"/>
      <dgm:spPr/>
      <dgm:t>
        <a:bodyPr/>
        <a:lstStyle/>
        <a:p>
          <a:r>
            <a:rPr lang="en-US" sz="1200" dirty="0">
              <a:latin typeface="Cambria"/>
              <a:cs typeface="Cambria"/>
            </a:rPr>
            <a:t>Military Affairs </a:t>
          </a:r>
        </a:p>
      </dgm:t>
    </dgm:pt>
    <dgm:pt modelId="{1158D0AD-E6E5-FA42-BD49-8F42966FDF09}" type="parTrans" cxnId="{625A0E47-BD20-224E-8B3C-1525E3D9C902}">
      <dgm:prSet/>
      <dgm:spPr/>
      <dgm:t>
        <a:bodyPr/>
        <a:lstStyle/>
        <a:p>
          <a:endParaRPr lang="en-US"/>
        </a:p>
      </dgm:t>
    </dgm:pt>
    <dgm:pt modelId="{4A352B26-3BD5-8240-8ACA-DABC7CADB9D0}" type="sibTrans" cxnId="{625A0E47-BD20-224E-8B3C-1525E3D9C902}">
      <dgm:prSet/>
      <dgm:spPr/>
      <dgm:t>
        <a:bodyPr/>
        <a:lstStyle/>
        <a:p>
          <a:endParaRPr lang="en-US"/>
        </a:p>
      </dgm:t>
    </dgm:pt>
    <dgm:pt modelId="{B3889B1A-4A51-D645-99DF-425BD38D4D46}">
      <dgm:prSet phldrT="[Text]" custT="1"/>
      <dgm:spPr/>
      <dgm:t>
        <a:bodyPr/>
        <a:lstStyle/>
        <a:p>
          <a:r>
            <a:rPr lang="en-US" sz="1200" dirty="0">
              <a:latin typeface="Cambria"/>
              <a:cs typeface="Cambria"/>
            </a:rPr>
            <a:t>La. Public Defender Board</a:t>
          </a:r>
        </a:p>
      </dgm:t>
    </dgm:pt>
    <dgm:pt modelId="{35854FF2-8184-4040-90F9-311B07A93A6C}" type="parTrans" cxnId="{DE5DC1DE-5924-5646-83E2-CC5461B63724}">
      <dgm:prSet/>
      <dgm:spPr/>
      <dgm:t>
        <a:bodyPr/>
        <a:lstStyle/>
        <a:p>
          <a:endParaRPr lang="en-US"/>
        </a:p>
      </dgm:t>
    </dgm:pt>
    <dgm:pt modelId="{248A150D-7177-BD48-838F-6EA6323B57E0}" type="sibTrans" cxnId="{DE5DC1DE-5924-5646-83E2-CC5461B63724}">
      <dgm:prSet/>
      <dgm:spPr/>
      <dgm:t>
        <a:bodyPr/>
        <a:lstStyle/>
        <a:p>
          <a:endParaRPr lang="en-US"/>
        </a:p>
      </dgm:t>
    </dgm:pt>
    <dgm:pt modelId="{E80BB88A-AA83-F045-A058-4D3F7400EB29}">
      <dgm:prSet phldrT="[Text]" custT="1"/>
      <dgm:spPr/>
      <dgm:t>
        <a:bodyPr/>
        <a:lstStyle/>
        <a:p>
          <a:r>
            <a:rPr lang="en-US" sz="1200" dirty="0">
              <a:latin typeface="Cambria"/>
              <a:cs typeface="Cambria"/>
            </a:rPr>
            <a:t>Office of Indian Affairs</a:t>
          </a:r>
        </a:p>
      </dgm:t>
    </dgm:pt>
    <dgm:pt modelId="{B4BC5350-EF4A-F24F-98C6-FCBE524D7D36}" type="parTrans" cxnId="{79066050-0474-9948-9BAE-2149411B5140}">
      <dgm:prSet/>
      <dgm:spPr/>
      <dgm:t>
        <a:bodyPr/>
        <a:lstStyle/>
        <a:p>
          <a:endParaRPr lang="en-US"/>
        </a:p>
      </dgm:t>
    </dgm:pt>
    <dgm:pt modelId="{C689A906-AB4E-EB40-9564-B3E430EE10D6}" type="sibTrans" cxnId="{79066050-0474-9948-9BAE-2149411B5140}">
      <dgm:prSet/>
      <dgm:spPr/>
      <dgm:t>
        <a:bodyPr/>
        <a:lstStyle/>
        <a:p>
          <a:endParaRPr lang="en-US"/>
        </a:p>
      </dgm:t>
    </dgm:pt>
    <dgm:pt modelId="{D1BD44F7-AAFC-6F4B-8C84-AF19BE93400F}">
      <dgm:prSet phldrT="[Text]" custT="1"/>
      <dgm:spPr/>
      <dgm:t>
        <a:bodyPr/>
        <a:lstStyle/>
        <a:p>
          <a:r>
            <a:rPr lang="en-US" sz="1200" dirty="0">
              <a:latin typeface="Cambria"/>
              <a:cs typeface="Cambria"/>
            </a:rPr>
            <a:t>State Inspector General</a:t>
          </a:r>
        </a:p>
      </dgm:t>
    </dgm:pt>
    <dgm:pt modelId="{5102D28C-F220-6642-AE3E-EA7B5AAB5563}" type="parTrans" cxnId="{E52B6624-313D-2A44-A523-29AED56FF5C8}">
      <dgm:prSet/>
      <dgm:spPr/>
      <dgm:t>
        <a:bodyPr/>
        <a:lstStyle/>
        <a:p>
          <a:endParaRPr lang="en-US"/>
        </a:p>
      </dgm:t>
    </dgm:pt>
    <dgm:pt modelId="{3CD90864-4B89-D543-AA01-19EA08535D98}" type="sibTrans" cxnId="{E52B6624-313D-2A44-A523-29AED56FF5C8}">
      <dgm:prSet/>
      <dgm:spPr/>
      <dgm:t>
        <a:bodyPr/>
        <a:lstStyle/>
        <a:p>
          <a:endParaRPr lang="en-US"/>
        </a:p>
      </dgm:t>
    </dgm:pt>
    <dgm:pt modelId="{BDBF8F16-B710-C24A-B0AE-578E82B50F1D}">
      <dgm:prSet phldrT="[Text]" custT="1"/>
      <dgm:spPr/>
      <dgm:t>
        <a:bodyPr/>
        <a:lstStyle/>
        <a:p>
          <a:r>
            <a:rPr lang="en-US" sz="1200" dirty="0">
              <a:latin typeface="Cambria"/>
              <a:cs typeface="Cambria"/>
            </a:rPr>
            <a:t>Mental Health Advocacy Service</a:t>
          </a:r>
        </a:p>
      </dgm:t>
    </dgm:pt>
    <dgm:pt modelId="{307DC235-638B-F84F-95FA-083FDE6C1EAF}" type="parTrans" cxnId="{773589C4-64D2-6E47-BB4A-7EBE475D269E}">
      <dgm:prSet/>
      <dgm:spPr/>
      <dgm:t>
        <a:bodyPr/>
        <a:lstStyle/>
        <a:p>
          <a:endParaRPr lang="en-US"/>
        </a:p>
      </dgm:t>
    </dgm:pt>
    <dgm:pt modelId="{115FE17D-CB19-1940-BC90-4644337CA84C}" type="sibTrans" cxnId="{773589C4-64D2-6E47-BB4A-7EBE475D269E}">
      <dgm:prSet/>
      <dgm:spPr/>
      <dgm:t>
        <a:bodyPr/>
        <a:lstStyle/>
        <a:p>
          <a:endParaRPr lang="en-US"/>
        </a:p>
      </dgm:t>
    </dgm:pt>
    <dgm:pt modelId="{E2D9F78E-3A2A-CD4F-8650-707AC004292E}">
      <dgm:prSet phldrT="[Text]" custT="1"/>
      <dgm:spPr>
        <a:solidFill>
          <a:schemeClr val="bg1"/>
        </a:solidFill>
      </dgm:spPr>
      <dgm:t>
        <a:bodyPr/>
        <a:lstStyle/>
        <a:p>
          <a:r>
            <a:rPr lang="en-US" sz="1200" dirty="0">
              <a:latin typeface="Cambria"/>
              <a:cs typeface="Cambria"/>
            </a:rPr>
            <a:t>Louisiana Tax Commission</a:t>
          </a:r>
        </a:p>
      </dgm:t>
    </dgm:pt>
    <dgm:pt modelId="{E68A2ADC-2BE0-054D-A9F6-B0E107F9CDD3}" type="parTrans" cxnId="{9927B73C-B7EB-A644-B80F-8784DDEE2702}">
      <dgm:prSet/>
      <dgm:spPr/>
      <dgm:t>
        <a:bodyPr/>
        <a:lstStyle/>
        <a:p>
          <a:endParaRPr lang="en-US"/>
        </a:p>
      </dgm:t>
    </dgm:pt>
    <dgm:pt modelId="{F3F434AC-23DA-D444-B55B-4AAEFA65B48D}" type="sibTrans" cxnId="{9927B73C-B7EB-A644-B80F-8784DDEE2702}">
      <dgm:prSet/>
      <dgm:spPr/>
      <dgm:t>
        <a:bodyPr/>
        <a:lstStyle/>
        <a:p>
          <a:endParaRPr lang="en-US"/>
        </a:p>
      </dgm:t>
    </dgm:pt>
    <dgm:pt modelId="{1433012C-A928-5E4E-BB93-B16ADED46742}">
      <dgm:prSet phldrT="[Text]" custT="1"/>
      <dgm:spPr/>
      <dgm:t>
        <a:bodyPr/>
        <a:lstStyle/>
        <a:p>
          <a:r>
            <a:rPr lang="en-US" sz="1200" dirty="0">
              <a:latin typeface="Cambria"/>
              <a:cs typeface="Cambria"/>
            </a:rPr>
            <a:t>Division of Administration</a:t>
          </a:r>
        </a:p>
      </dgm:t>
    </dgm:pt>
    <dgm:pt modelId="{FD2CDAC4-29ED-444E-BD9D-7F6496758F28}" type="parTrans" cxnId="{94B566E9-F978-2C43-B40F-5BE0257324C7}">
      <dgm:prSet/>
      <dgm:spPr/>
      <dgm:t>
        <a:bodyPr/>
        <a:lstStyle/>
        <a:p>
          <a:endParaRPr lang="en-US"/>
        </a:p>
      </dgm:t>
    </dgm:pt>
    <dgm:pt modelId="{7E6C097B-3A1D-E44B-8538-A3DB21A428A5}" type="sibTrans" cxnId="{94B566E9-F978-2C43-B40F-5BE0257324C7}">
      <dgm:prSet/>
      <dgm:spPr/>
      <dgm:t>
        <a:bodyPr/>
        <a:lstStyle/>
        <a:p>
          <a:endParaRPr lang="en-US"/>
        </a:p>
      </dgm:t>
    </dgm:pt>
    <dgm:pt modelId="{50DAD3E5-D6FE-E14D-975D-F3ED87525E13}">
      <dgm:prSet phldrT="[Text]" custT="1"/>
      <dgm:spPr/>
      <dgm:t>
        <a:bodyPr/>
        <a:lstStyle/>
        <a:p>
          <a:r>
            <a:rPr lang="en-US" sz="1200" dirty="0">
              <a:latin typeface="Cambria"/>
              <a:cs typeface="Cambria"/>
            </a:rPr>
            <a:t>Coastal Protection and Restoration Authority</a:t>
          </a:r>
        </a:p>
      </dgm:t>
    </dgm:pt>
    <dgm:pt modelId="{B16DE789-FAB6-514B-B737-E5D83C50CCA7}" type="parTrans" cxnId="{ED9217BC-7BAC-4549-BA35-AE536EAB8880}">
      <dgm:prSet/>
      <dgm:spPr/>
      <dgm:t>
        <a:bodyPr/>
        <a:lstStyle/>
        <a:p>
          <a:endParaRPr lang="en-US"/>
        </a:p>
      </dgm:t>
    </dgm:pt>
    <dgm:pt modelId="{1C7948CC-0531-5747-8F0E-28A78B638A65}" type="sibTrans" cxnId="{ED9217BC-7BAC-4549-BA35-AE536EAB8880}">
      <dgm:prSet/>
      <dgm:spPr/>
      <dgm:t>
        <a:bodyPr/>
        <a:lstStyle/>
        <a:p>
          <a:endParaRPr lang="en-US"/>
        </a:p>
      </dgm:t>
    </dgm:pt>
    <dgm:pt modelId="{F6DD71B6-6CE7-E148-9903-D9AEB1E9D730}">
      <dgm:prSet phldrT="[Text]" custT="1"/>
      <dgm:spPr/>
      <dgm:t>
        <a:bodyPr/>
        <a:lstStyle/>
        <a:p>
          <a:r>
            <a:rPr lang="en-US" sz="1200" dirty="0">
              <a:latin typeface="Cambria"/>
              <a:cs typeface="Cambria"/>
            </a:rPr>
            <a:t>La. Stadium and Exposition District</a:t>
          </a:r>
        </a:p>
      </dgm:t>
    </dgm:pt>
    <dgm:pt modelId="{57191CD4-B0FB-384F-A217-51BB3C0C61A5}" type="parTrans" cxnId="{32993A38-5D76-2D48-BF68-3A3A90087251}">
      <dgm:prSet/>
      <dgm:spPr/>
      <dgm:t>
        <a:bodyPr/>
        <a:lstStyle/>
        <a:p>
          <a:endParaRPr lang="en-US"/>
        </a:p>
      </dgm:t>
    </dgm:pt>
    <dgm:pt modelId="{9D7AE73F-4350-A24D-B1E0-DED83EE42424}" type="sibTrans" cxnId="{32993A38-5D76-2D48-BF68-3A3A90087251}">
      <dgm:prSet/>
      <dgm:spPr/>
      <dgm:t>
        <a:bodyPr/>
        <a:lstStyle/>
        <a:p>
          <a:endParaRPr lang="en-US"/>
        </a:p>
      </dgm:t>
    </dgm:pt>
    <dgm:pt modelId="{DA7A40D2-E78C-3948-B778-5C3BC4FAB795}">
      <dgm:prSet phldrT="[Text]" custT="1"/>
      <dgm:spPr/>
      <dgm:t>
        <a:bodyPr/>
        <a:lstStyle/>
        <a:p>
          <a:r>
            <a:rPr lang="en-US" sz="1200" dirty="0">
              <a:latin typeface="Cambria"/>
              <a:cs typeface="Cambria"/>
            </a:rPr>
            <a:t>La. Commission on Law Enforcement</a:t>
          </a:r>
        </a:p>
      </dgm:t>
    </dgm:pt>
    <dgm:pt modelId="{1F40A232-AD46-2E46-8F65-D6070D052E56}" type="parTrans" cxnId="{45FCB418-EA93-0E4F-A04D-311FF7BF1B4D}">
      <dgm:prSet/>
      <dgm:spPr/>
      <dgm:t>
        <a:bodyPr/>
        <a:lstStyle/>
        <a:p>
          <a:endParaRPr lang="en-US"/>
        </a:p>
      </dgm:t>
    </dgm:pt>
    <dgm:pt modelId="{403706A6-A8B8-8147-B532-3AEBE2F95F6F}" type="sibTrans" cxnId="{45FCB418-EA93-0E4F-A04D-311FF7BF1B4D}">
      <dgm:prSet/>
      <dgm:spPr/>
      <dgm:t>
        <a:bodyPr/>
        <a:lstStyle/>
        <a:p>
          <a:endParaRPr lang="en-US"/>
        </a:p>
      </dgm:t>
    </dgm:pt>
    <dgm:pt modelId="{F11FC751-7EA7-1B46-9833-39F0874778FB}">
      <dgm:prSet phldrT="[Text]" custT="1"/>
      <dgm:spPr/>
      <dgm:t>
        <a:bodyPr/>
        <a:lstStyle/>
        <a:p>
          <a:r>
            <a:rPr lang="en-US" sz="1200" dirty="0">
              <a:latin typeface="Cambria"/>
              <a:cs typeface="Cambria"/>
            </a:rPr>
            <a:t>Office of Elderly Affairs</a:t>
          </a:r>
        </a:p>
      </dgm:t>
    </dgm:pt>
    <dgm:pt modelId="{603431F5-58C0-CE40-983D-7D1DC8963F5B}" type="parTrans" cxnId="{E5FB9C93-8221-0747-9F75-B56CA4FD4311}">
      <dgm:prSet/>
      <dgm:spPr/>
      <dgm:t>
        <a:bodyPr/>
        <a:lstStyle/>
        <a:p>
          <a:endParaRPr lang="en-US"/>
        </a:p>
      </dgm:t>
    </dgm:pt>
    <dgm:pt modelId="{56475BA7-215C-9542-AC5F-397009836A85}" type="sibTrans" cxnId="{E5FB9C93-8221-0747-9F75-B56CA4FD4311}">
      <dgm:prSet/>
      <dgm:spPr/>
      <dgm:t>
        <a:bodyPr/>
        <a:lstStyle/>
        <a:p>
          <a:endParaRPr lang="en-US"/>
        </a:p>
      </dgm:t>
    </dgm:pt>
    <dgm:pt modelId="{1ADB5067-1BEF-2E43-A32D-65311D85D596}">
      <dgm:prSet phldrT="[Text]" custT="1"/>
      <dgm:spPr/>
      <dgm:t>
        <a:bodyPr/>
        <a:lstStyle/>
        <a:p>
          <a:r>
            <a:rPr lang="en-US" sz="1200" dirty="0">
              <a:latin typeface="Cambria"/>
              <a:cs typeface="Cambria"/>
            </a:rPr>
            <a:t>La. State Racing Commission</a:t>
          </a:r>
        </a:p>
      </dgm:t>
    </dgm:pt>
    <dgm:pt modelId="{3318FE4F-261F-874B-A644-E7BC8963FEFA}" type="parTrans" cxnId="{E775E2F8-99B0-4546-AC01-89169D36FEB3}">
      <dgm:prSet/>
      <dgm:spPr/>
      <dgm:t>
        <a:bodyPr/>
        <a:lstStyle/>
        <a:p>
          <a:endParaRPr lang="en-US"/>
        </a:p>
      </dgm:t>
    </dgm:pt>
    <dgm:pt modelId="{0DEFEF46-879E-824B-BA48-C23BAE349699}" type="sibTrans" cxnId="{E775E2F8-99B0-4546-AC01-89169D36FEB3}">
      <dgm:prSet/>
      <dgm:spPr/>
      <dgm:t>
        <a:bodyPr/>
        <a:lstStyle/>
        <a:p>
          <a:endParaRPr lang="en-US"/>
        </a:p>
      </dgm:t>
    </dgm:pt>
    <dgm:pt modelId="{C6653DE7-0A5B-3049-B53E-F33F025E6568}">
      <dgm:prSet phldrT="[Text]" custT="1"/>
      <dgm:spPr>
        <a:solidFill>
          <a:schemeClr val="accent1">
            <a:lumMod val="20000"/>
            <a:lumOff val="80000"/>
          </a:schemeClr>
        </a:solidFill>
      </dgm:spPr>
      <dgm:t>
        <a:bodyPr/>
        <a:lstStyle/>
        <a:p>
          <a:r>
            <a:rPr lang="en-US" sz="1200" dirty="0">
              <a:latin typeface="Cambria"/>
              <a:cs typeface="Cambria"/>
            </a:rPr>
            <a:t>Office of Financial Institutions</a:t>
          </a:r>
        </a:p>
      </dgm:t>
    </dgm:pt>
    <dgm:pt modelId="{E59283A2-6E57-664B-8FE0-FD05B77AF45B}" type="parTrans" cxnId="{D8437808-B89D-3B47-B8FB-868AA5D4D4E1}">
      <dgm:prSet/>
      <dgm:spPr/>
      <dgm:t>
        <a:bodyPr/>
        <a:lstStyle/>
        <a:p>
          <a:endParaRPr lang="en-US"/>
        </a:p>
      </dgm:t>
    </dgm:pt>
    <dgm:pt modelId="{14F0637D-F26E-224F-A89F-92EB7E73C8C3}" type="sibTrans" cxnId="{D8437808-B89D-3B47-B8FB-868AA5D4D4E1}">
      <dgm:prSet/>
      <dgm:spPr/>
      <dgm:t>
        <a:bodyPr/>
        <a:lstStyle/>
        <a:p>
          <a:endParaRPr lang="en-US"/>
        </a:p>
      </dgm:t>
    </dgm:pt>
    <dgm:pt modelId="{4E125CFB-4D7B-3F47-8570-FAE733C6BAF2}">
      <dgm:prSet/>
      <dgm:spPr>
        <a:noFill/>
      </dgm:spPr>
      <dgm:t>
        <a:bodyPr/>
        <a:lstStyle/>
        <a:p>
          <a:r>
            <a:rPr lang="en-US" dirty="0">
              <a:latin typeface="Cambria" panose="02040503050406030204" pitchFamily="18" charset="0"/>
            </a:rPr>
            <a:t>Executive Department Overview</a:t>
          </a:r>
        </a:p>
      </dgm:t>
    </dgm:pt>
    <dgm:pt modelId="{D24038E7-B5BB-6D46-9F27-AE452D818CC8}" type="parTrans" cxnId="{57E2FC80-8B50-2647-A0AE-D56F1BFDD28F}">
      <dgm:prSet/>
      <dgm:spPr/>
      <dgm:t>
        <a:bodyPr/>
        <a:lstStyle/>
        <a:p>
          <a:endParaRPr lang="en-US"/>
        </a:p>
      </dgm:t>
    </dgm:pt>
    <dgm:pt modelId="{F8A3F6E9-B262-9F4C-A2CB-0199E57E9D0A}" type="sibTrans" cxnId="{57E2FC80-8B50-2647-A0AE-D56F1BFDD28F}">
      <dgm:prSet/>
      <dgm:spPr/>
      <dgm:t>
        <a:bodyPr/>
        <a:lstStyle/>
        <a:p>
          <a:endParaRPr lang="en-US"/>
        </a:p>
      </dgm:t>
    </dgm:pt>
    <dgm:pt modelId="{AE0C4CC6-DCF7-9440-82CF-FD27543693B1}">
      <dgm:prSet custT="1"/>
      <dgm:spPr/>
      <dgm:t>
        <a:bodyPr/>
        <a:lstStyle/>
        <a:p>
          <a:r>
            <a:rPr lang="en-US" sz="1200" dirty="0">
              <a:latin typeface="Cambria" panose="02040503050406030204" pitchFamily="18" charset="0"/>
            </a:rPr>
            <a:t>Executive Office</a:t>
          </a:r>
        </a:p>
      </dgm:t>
    </dgm:pt>
    <dgm:pt modelId="{4E26DAF7-E745-7C44-8448-9D6915EB08B6}" type="parTrans" cxnId="{DF1C0CF8-789E-CF46-A930-1F627D6286D8}">
      <dgm:prSet/>
      <dgm:spPr/>
      <dgm:t>
        <a:bodyPr/>
        <a:lstStyle/>
        <a:p>
          <a:endParaRPr lang="en-US"/>
        </a:p>
      </dgm:t>
    </dgm:pt>
    <dgm:pt modelId="{EBE661F9-C7B7-EF4A-98DD-D99FCE371A8C}" type="sibTrans" cxnId="{DF1C0CF8-789E-CF46-A930-1F627D6286D8}">
      <dgm:prSet/>
      <dgm:spPr/>
      <dgm:t>
        <a:bodyPr/>
        <a:lstStyle/>
        <a:p>
          <a:endParaRPr lang="en-US"/>
        </a:p>
      </dgm:t>
    </dgm:pt>
    <dgm:pt modelId="{0F2DDE4D-618C-764B-945A-1362210F0D45}" type="pres">
      <dgm:prSet presAssocID="{596A96DD-2F3C-C344-A1CD-D0C6E85C28BA}" presName="vert0" presStyleCnt="0">
        <dgm:presLayoutVars>
          <dgm:dir/>
          <dgm:animOne val="branch"/>
          <dgm:animLvl val="lvl"/>
        </dgm:presLayoutVars>
      </dgm:prSet>
      <dgm:spPr/>
      <dgm:t>
        <a:bodyPr/>
        <a:lstStyle/>
        <a:p>
          <a:endParaRPr lang="en-US"/>
        </a:p>
      </dgm:t>
    </dgm:pt>
    <dgm:pt modelId="{09C5B224-40CB-834C-8370-F1AA03207728}" type="pres">
      <dgm:prSet presAssocID="{BEE703A3-0078-5747-8FF9-57A0E7EBE053}" presName="thickLine" presStyleLbl="alignNode1" presStyleIdx="0" presStyleCnt="1"/>
      <dgm:spPr>
        <a:ln w="28575" cmpd="sng"/>
      </dgm:spPr>
    </dgm:pt>
    <dgm:pt modelId="{5B1DD2DB-90F2-2241-9EA0-1C2F4845BEBA}" type="pres">
      <dgm:prSet presAssocID="{BEE703A3-0078-5747-8FF9-57A0E7EBE053}" presName="horz1" presStyleCnt="0"/>
      <dgm:spPr/>
    </dgm:pt>
    <dgm:pt modelId="{798D5BC2-D423-744E-96E8-988EEF4EDE98}" type="pres">
      <dgm:prSet presAssocID="{BEE703A3-0078-5747-8FF9-57A0E7EBE053}" presName="tx1" presStyleLbl="revTx" presStyleIdx="0" presStyleCnt="17" custScaleX="137313" custLinFactNeighborY="2188"/>
      <dgm:spPr/>
      <dgm:t>
        <a:bodyPr/>
        <a:lstStyle/>
        <a:p>
          <a:endParaRPr lang="en-US"/>
        </a:p>
      </dgm:t>
    </dgm:pt>
    <dgm:pt modelId="{783E2F32-E8E8-FF48-8DB4-994A04730DAA}" type="pres">
      <dgm:prSet presAssocID="{BEE703A3-0078-5747-8FF9-57A0E7EBE053}" presName="vert1" presStyleCnt="0"/>
      <dgm:spPr/>
    </dgm:pt>
    <dgm:pt modelId="{4B6BDBC2-0213-4D4E-8799-B0614DB03A4D}" type="pres">
      <dgm:prSet presAssocID="{4E125CFB-4D7B-3F47-8570-FAE733C6BAF2}" presName="vertSpace2a" presStyleCnt="0"/>
      <dgm:spPr/>
    </dgm:pt>
    <dgm:pt modelId="{36FD696A-DA03-144F-9EF4-A0846C754DB1}" type="pres">
      <dgm:prSet presAssocID="{4E125CFB-4D7B-3F47-8570-FAE733C6BAF2}" presName="horz2" presStyleCnt="0"/>
      <dgm:spPr/>
    </dgm:pt>
    <dgm:pt modelId="{4A5F7672-2BA7-DB4E-83C8-FD75966B570C}" type="pres">
      <dgm:prSet presAssocID="{4E125CFB-4D7B-3F47-8570-FAE733C6BAF2}" presName="horzSpace2" presStyleCnt="0"/>
      <dgm:spPr/>
    </dgm:pt>
    <dgm:pt modelId="{EAF01016-C1BF-D541-853C-7EE238B2FEBE}" type="pres">
      <dgm:prSet presAssocID="{4E125CFB-4D7B-3F47-8570-FAE733C6BAF2}" presName="tx2" presStyleLbl="revTx" presStyleIdx="1" presStyleCnt="17"/>
      <dgm:spPr/>
      <dgm:t>
        <a:bodyPr/>
        <a:lstStyle/>
        <a:p>
          <a:endParaRPr lang="en-US"/>
        </a:p>
      </dgm:t>
    </dgm:pt>
    <dgm:pt modelId="{6C18A2F7-88C4-2E4C-9912-30AD64C21CE0}" type="pres">
      <dgm:prSet presAssocID="{4E125CFB-4D7B-3F47-8570-FAE733C6BAF2}" presName="vert2" presStyleCnt="0"/>
      <dgm:spPr/>
    </dgm:pt>
    <dgm:pt modelId="{D0E85B8F-9340-E142-A959-E6CCF0539140}" type="pres">
      <dgm:prSet presAssocID="{4E125CFB-4D7B-3F47-8570-FAE733C6BAF2}" presName="thinLine2b" presStyleLbl="callout" presStyleIdx="0" presStyleCnt="16"/>
      <dgm:spPr>
        <a:ln>
          <a:solidFill>
            <a:schemeClr val="accent1"/>
          </a:solidFill>
        </a:ln>
      </dgm:spPr>
    </dgm:pt>
    <dgm:pt modelId="{41348CD0-C702-914A-B08C-F012CA81A0B6}" type="pres">
      <dgm:prSet presAssocID="{4E125CFB-4D7B-3F47-8570-FAE733C6BAF2}" presName="vertSpace2b" presStyleCnt="0"/>
      <dgm:spPr/>
    </dgm:pt>
    <dgm:pt modelId="{C1E4982B-E7E6-2444-9136-0102BA4C0794}" type="pres">
      <dgm:prSet presAssocID="{AE0C4CC6-DCF7-9440-82CF-FD27543693B1}" presName="horz2" presStyleCnt="0"/>
      <dgm:spPr/>
    </dgm:pt>
    <dgm:pt modelId="{E4A1B906-0B4E-3341-8CAB-091707783868}" type="pres">
      <dgm:prSet presAssocID="{AE0C4CC6-DCF7-9440-82CF-FD27543693B1}" presName="horzSpace2" presStyleCnt="0"/>
      <dgm:spPr/>
    </dgm:pt>
    <dgm:pt modelId="{7C73E4FF-BF8B-AA4C-9193-20C08E9A4334}" type="pres">
      <dgm:prSet presAssocID="{AE0C4CC6-DCF7-9440-82CF-FD27543693B1}" presName="tx2" presStyleLbl="revTx" presStyleIdx="2" presStyleCnt="17"/>
      <dgm:spPr/>
      <dgm:t>
        <a:bodyPr/>
        <a:lstStyle/>
        <a:p>
          <a:endParaRPr lang="en-US"/>
        </a:p>
      </dgm:t>
    </dgm:pt>
    <dgm:pt modelId="{8A09ECC1-E13F-4848-B819-C77BFDB4C191}" type="pres">
      <dgm:prSet presAssocID="{AE0C4CC6-DCF7-9440-82CF-FD27543693B1}" presName="vert2" presStyleCnt="0"/>
      <dgm:spPr/>
    </dgm:pt>
    <dgm:pt modelId="{64BE4E7C-FB19-B842-9E6E-58A23D2A82AB}" type="pres">
      <dgm:prSet presAssocID="{AE0C4CC6-DCF7-9440-82CF-FD27543693B1}" presName="thinLine2b" presStyleLbl="callout" presStyleIdx="1" presStyleCnt="16"/>
      <dgm:spPr>
        <a:ln>
          <a:solidFill>
            <a:schemeClr val="accent1"/>
          </a:solidFill>
        </a:ln>
      </dgm:spPr>
    </dgm:pt>
    <dgm:pt modelId="{164A17E3-5435-6B4D-831E-6478485EE44F}" type="pres">
      <dgm:prSet presAssocID="{AE0C4CC6-DCF7-9440-82CF-FD27543693B1}" presName="vertSpace2b" presStyleCnt="0"/>
      <dgm:spPr/>
    </dgm:pt>
    <dgm:pt modelId="{2B168F64-AD33-464B-B790-453AC8485F2C}" type="pres">
      <dgm:prSet presAssocID="{E80BB88A-AA83-F045-A058-4D3F7400EB29}" presName="horz2" presStyleCnt="0"/>
      <dgm:spPr/>
    </dgm:pt>
    <dgm:pt modelId="{76288F85-DED4-1A42-95D0-8D84C61B9D5B}" type="pres">
      <dgm:prSet presAssocID="{E80BB88A-AA83-F045-A058-4D3F7400EB29}" presName="horzSpace2" presStyleCnt="0"/>
      <dgm:spPr/>
    </dgm:pt>
    <dgm:pt modelId="{2C0FCA10-122F-1746-A1E3-5EF2CA66A17F}" type="pres">
      <dgm:prSet presAssocID="{E80BB88A-AA83-F045-A058-4D3F7400EB29}" presName="tx2" presStyleLbl="revTx" presStyleIdx="3" presStyleCnt="17"/>
      <dgm:spPr/>
      <dgm:t>
        <a:bodyPr/>
        <a:lstStyle/>
        <a:p>
          <a:endParaRPr lang="en-US"/>
        </a:p>
      </dgm:t>
    </dgm:pt>
    <dgm:pt modelId="{6AA0C2D3-A844-0041-A32B-A97E8E577F9C}" type="pres">
      <dgm:prSet presAssocID="{E80BB88A-AA83-F045-A058-4D3F7400EB29}" presName="vert2" presStyleCnt="0"/>
      <dgm:spPr/>
    </dgm:pt>
    <dgm:pt modelId="{E0256FA0-7B32-614D-ADD8-D4AE6A2B3C87}" type="pres">
      <dgm:prSet presAssocID="{E80BB88A-AA83-F045-A058-4D3F7400EB29}" presName="thinLine2b" presStyleLbl="callout" presStyleIdx="2" presStyleCnt="16"/>
      <dgm:spPr>
        <a:ln>
          <a:solidFill>
            <a:schemeClr val="accent1"/>
          </a:solidFill>
        </a:ln>
      </dgm:spPr>
    </dgm:pt>
    <dgm:pt modelId="{F873DC1E-03AC-F042-A7C4-CAB773DD474B}" type="pres">
      <dgm:prSet presAssocID="{E80BB88A-AA83-F045-A058-4D3F7400EB29}" presName="vertSpace2b" presStyleCnt="0"/>
      <dgm:spPr/>
    </dgm:pt>
    <dgm:pt modelId="{93F5D3FB-33AB-DD4A-A33D-9D551B605723}" type="pres">
      <dgm:prSet presAssocID="{D1BD44F7-AAFC-6F4B-8C84-AF19BE93400F}" presName="horz2" presStyleCnt="0"/>
      <dgm:spPr/>
    </dgm:pt>
    <dgm:pt modelId="{80EDD1A9-899D-A944-A00F-41A53BB04742}" type="pres">
      <dgm:prSet presAssocID="{D1BD44F7-AAFC-6F4B-8C84-AF19BE93400F}" presName="horzSpace2" presStyleCnt="0"/>
      <dgm:spPr/>
    </dgm:pt>
    <dgm:pt modelId="{45C427DB-3AFA-854E-A34F-8D92A773449C}" type="pres">
      <dgm:prSet presAssocID="{D1BD44F7-AAFC-6F4B-8C84-AF19BE93400F}" presName="tx2" presStyleLbl="revTx" presStyleIdx="4" presStyleCnt="17"/>
      <dgm:spPr/>
      <dgm:t>
        <a:bodyPr/>
        <a:lstStyle/>
        <a:p>
          <a:endParaRPr lang="en-US"/>
        </a:p>
      </dgm:t>
    </dgm:pt>
    <dgm:pt modelId="{BB761C42-5623-714E-8F1F-95FC59E66CC3}" type="pres">
      <dgm:prSet presAssocID="{D1BD44F7-AAFC-6F4B-8C84-AF19BE93400F}" presName="vert2" presStyleCnt="0"/>
      <dgm:spPr/>
    </dgm:pt>
    <dgm:pt modelId="{8F828EE5-2254-2B41-8F19-E2302F3E32F8}" type="pres">
      <dgm:prSet presAssocID="{D1BD44F7-AAFC-6F4B-8C84-AF19BE93400F}" presName="thinLine2b" presStyleLbl="callout" presStyleIdx="3" presStyleCnt="16"/>
      <dgm:spPr>
        <a:ln>
          <a:solidFill>
            <a:schemeClr val="accent1"/>
          </a:solidFill>
        </a:ln>
      </dgm:spPr>
    </dgm:pt>
    <dgm:pt modelId="{86738FAF-0E47-6844-A968-F0D11BD82950}" type="pres">
      <dgm:prSet presAssocID="{D1BD44F7-AAFC-6F4B-8C84-AF19BE93400F}" presName="vertSpace2b" presStyleCnt="0"/>
      <dgm:spPr/>
    </dgm:pt>
    <dgm:pt modelId="{CBBDC4DC-3C29-384E-B3B4-13BF1CDF91B2}" type="pres">
      <dgm:prSet presAssocID="{BDBF8F16-B710-C24A-B0AE-578E82B50F1D}" presName="horz2" presStyleCnt="0"/>
      <dgm:spPr/>
    </dgm:pt>
    <dgm:pt modelId="{532212B6-EAAE-7141-A2BC-90EAA46DEE42}" type="pres">
      <dgm:prSet presAssocID="{BDBF8F16-B710-C24A-B0AE-578E82B50F1D}" presName="horzSpace2" presStyleCnt="0"/>
      <dgm:spPr/>
    </dgm:pt>
    <dgm:pt modelId="{1F4EFEF0-0C17-FC4E-9856-DEABFE6ADE8D}" type="pres">
      <dgm:prSet presAssocID="{BDBF8F16-B710-C24A-B0AE-578E82B50F1D}" presName="tx2" presStyleLbl="revTx" presStyleIdx="5" presStyleCnt="17"/>
      <dgm:spPr/>
      <dgm:t>
        <a:bodyPr/>
        <a:lstStyle/>
        <a:p>
          <a:endParaRPr lang="en-US"/>
        </a:p>
      </dgm:t>
    </dgm:pt>
    <dgm:pt modelId="{A7981B1B-B416-4C45-932E-242A120A097F}" type="pres">
      <dgm:prSet presAssocID="{BDBF8F16-B710-C24A-B0AE-578E82B50F1D}" presName="vert2" presStyleCnt="0"/>
      <dgm:spPr/>
    </dgm:pt>
    <dgm:pt modelId="{00F5706F-DF42-664F-B6FA-8ADED1F0B6B9}" type="pres">
      <dgm:prSet presAssocID="{BDBF8F16-B710-C24A-B0AE-578E82B50F1D}" presName="thinLine2b" presStyleLbl="callout" presStyleIdx="4" presStyleCnt="16"/>
      <dgm:spPr>
        <a:ln>
          <a:solidFill>
            <a:schemeClr val="accent1"/>
          </a:solidFill>
        </a:ln>
      </dgm:spPr>
    </dgm:pt>
    <dgm:pt modelId="{4C9D8DCB-DE48-3248-8723-37D3FC2AE4D7}" type="pres">
      <dgm:prSet presAssocID="{BDBF8F16-B710-C24A-B0AE-578E82B50F1D}" presName="vertSpace2b" presStyleCnt="0"/>
      <dgm:spPr/>
    </dgm:pt>
    <dgm:pt modelId="{27113072-50D5-2A40-B2E2-E9739D0742A9}" type="pres">
      <dgm:prSet presAssocID="{E2D9F78E-3A2A-CD4F-8650-707AC004292E}" presName="horz2" presStyleCnt="0"/>
      <dgm:spPr/>
    </dgm:pt>
    <dgm:pt modelId="{0EE1D6D5-9C43-B54E-9D73-E11743C84FAE}" type="pres">
      <dgm:prSet presAssocID="{E2D9F78E-3A2A-CD4F-8650-707AC004292E}" presName="horzSpace2" presStyleCnt="0"/>
      <dgm:spPr/>
    </dgm:pt>
    <dgm:pt modelId="{C129156B-26E5-224B-9A89-865CAFCE8AA4}" type="pres">
      <dgm:prSet presAssocID="{E2D9F78E-3A2A-CD4F-8650-707AC004292E}" presName="tx2" presStyleLbl="revTx" presStyleIdx="6" presStyleCnt="17"/>
      <dgm:spPr/>
      <dgm:t>
        <a:bodyPr/>
        <a:lstStyle/>
        <a:p>
          <a:endParaRPr lang="en-US"/>
        </a:p>
      </dgm:t>
    </dgm:pt>
    <dgm:pt modelId="{5DAD05EA-EE7F-E244-BC2A-EB8E6F67A6A7}" type="pres">
      <dgm:prSet presAssocID="{E2D9F78E-3A2A-CD4F-8650-707AC004292E}" presName="vert2" presStyleCnt="0"/>
      <dgm:spPr/>
    </dgm:pt>
    <dgm:pt modelId="{2E389826-4B38-7449-8244-DC38FE090BBB}" type="pres">
      <dgm:prSet presAssocID="{E2D9F78E-3A2A-CD4F-8650-707AC004292E}" presName="thinLine2b" presStyleLbl="callout" presStyleIdx="5" presStyleCnt="16"/>
      <dgm:spPr>
        <a:ln>
          <a:solidFill>
            <a:schemeClr val="accent1"/>
          </a:solidFill>
        </a:ln>
      </dgm:spPr>
    </dgm:pt>
    <dgm:pt modelId="{60063FD1-9AF3-5345-8D2D-42A03ED7B603}" type="pres">
      <dgm:prSet presAssocID="{E2D9F78E-3A2A-CD4F-8650-707AC004292E}" presName="vertSpace2b" presStyleCnt="0"/>
      <dgm:spPr/>
    </dgm:pt>
    <dgm:pt modelId="{87F4D080-325B-8742-B24D-7392305C36C1}" type="pres">
      <dgm:prSet presAssocID="{1433012C-A928-5E4E-BB93-B16ADED46742}" presName="horz2" presStyleCnt="0"/>
      <dgm:spPr/>
    </dgm:pt>
    <dgm:pt modelId="{7B4DAA64-A272-EB4E-92E6-7F0581C55755}" type="pres">
      <dgm:prSet presAssocID="{1433012C-A928-5E4E-BB93-B16ADED46742}" presName="horzSpace2" presStyleCnt="0"/>
      <dgm:spPr/>
    </dgm:pt>
    <dgm:pt modelId="{11BD187F-3CFA-7C42-A406-A5457860E2C6}" type="pres">
      <dgm:prSet presAssocID="{1433012C-A928-5E4E-BB93-B16ADED46742}" presName="tx2" presStyleLbl="revTx" presStyleIdx="7" presStyleCnt="17"/>
      <dgm:spPr/>
      <dgm:t>
        <a:bodyPr/>
        <a:lstStyle/>
        <a:p>
          <a:endParaRPr lang="en-US"/>
        </a:p>
      </dgm:t>
    </dgm:pt>
    <dgm:pt modelId="{F6C0D77B-B0CF-824C-B0D4-A8BAB5B68409}" type="pres">
      <dgm:prSet presAssocID="{1433012C-A928-5E4E-BB93-B16ADED46742}" presName="vert2" presStyleCnt="0"/>
      <dgm:spPr/>
    </dgm:pt>
    <dgm:pt modelId="{6D58AC9F-2F98-8C40-9D83-CECB1DA93038}" type="pres">
      <dgm:prSet presAssocID="{1433012C-A928-5E4E-BB93-B16ADED46742}" presName="thinLine2b" presStyleLbl="callout" presStyleIdx="6" presStyleCnt="16"/>
      <dgm:spPr>
        <a:ln>
          <a:solidFill>
            <a:schemeClr val="accent1"/>
          </a:solidFill>
        </a:ln>
      </dgm:spPr>
    </dgm:pt>
    <dgm:pt modelId="{0511942C-B08C-A244-B520-9BCFD493B655}" type="pres">
      <dgm:prSet presAssocID="{1433012C-A928-5E4E-BB93-B16ADED46742}" presName="vertSpace2b" presStyleCnt="0"/>
      <dgm:spPr/>
    </dgm:pt>
    <dgm:pt modelId="{9399252F-EF69-2847-A718-E68F9BABDC47}" type="pres">
      <dgm:prSet presAssocID="{50DAD3E5-D6FE-E14D-975D-F3ED87525E13}" presName="horz2" presStyleCnt="0"/>
      <dgm:spPr/>
    </dgm:pt>
    <dgm:pt modelId="{A4EF87D8-9407-5B44-9227-C33EB92313D9}" type="pres">
      <dgm:prSet presAssocID="{50DAD3E5-D6FE-E14D-975D-F3ED87525E13}" presName="horzSpace2" presStyleCnt="0"/>
      <dgm:spPr/>
    </dgm:pt>
    <dgm:pt modelId="{7909E99E-016F-6D4F-9F50-F2A61DCEC491}" type="pres">
      <dgm:prSet presAssocID="{50DAD3E5-D6FE-E14D-975D-F3ED87525E13}" presName="tx2" presStyleLbl="revTx" presStyleIdx="8" presStyleCnt="17"/>
      <dgm:spPr/>
      <dgm:t>
        <a:bodyPr/>
        <a:lstStyle/>
        <a:p>
          <a:endParaRPr lang="en-US"/>
        </a:p>
      </dgm:t>
    </dgm:pt>
    <dgm:pt modelId="{31E88423-F2F4-F44B-8DBA-4D9C657D3C96}" type="pres">
      <dgm:prSet presAssocID="{50DAD3E5-D6FE-E14D-975D-F3ED87525E13}" presName="vert2" presStyleCnt="0"/>
      <dgm:spPr/>
    </dgm:pt>
    <dgm:pt modelId="{2E3C2190-1821-5547-A2C7-56FC342480D7}" type="pres">
      <dgm:prSet presAssocID="{50DAD3E5-D6FE-E14D-975D-F3ED87525E13}" presName="thinLine2b" presStyleLbl="callout" presStyleIdx="7" presStyleCnt="16"/>
      <dgm:spPr>
        <a:ln>
          <a:solidFill>
            <a:schemeClr val="accent1"/>
          </a:solidFill>
        </a:ln>
      </dgm:spPr>
    </dgm:pt>
    <dgm:pt modelId="{242E0A93-38BF-5241-858A-06C7E5782DB2}" type="pres">
      <dgm:prSet presAssocID="{50DAD3E5-D6FE-E14D-975D-F3ED87525E13}" presName="vertSpace2b" presStyleCnt="0"/>
      <dgm:spPr/>
    </dgm:pt>
    <dgm:pt modelId="{9EFAF691-D28A-4241-B270-E0C13A718505}" type="pres">
      <dgm:prSet presAssocID="{661ABCA4-705B-854D-B7FE-19C529EE92BB}" presName="horz2" presStyleCnt="0"/>
      <dgm:spPr/>
    </dgm:pt>
    <dgm:pt modelId="{BAF647A1-D34F-F74F-B267-343D5F0BE6EE}" type="pres">
      <dgm:prSet presAssocID="{661ABCA4-705B-854D-B7FE-19C529EE92BB}" presName="horzSpace2" presStyleCnt="0"/>
      <dgm:spPr/>
    </dgm:pt>
    <dgm:pt modelId="{F743FB8B-5F35-FD44-BB9D-E3312EDB857C}" type="pres">
      <dgm:prSet presAssocID="{661ABCA4-705B-854D-B7FE-19C529EE92BB}" presName="tx2" presStyleLbl="revTx" presStyleIdx="9" presStyleCnt="17"/>
      <dgm:spPr/>
      <dgm:t>
        <a:bodyPr/>
        <a:lstStyle/>
        <a:p>
          <a:endParaRPr lang="en-US"/>
        </a:p>
      </dgm:t>
    </dgm:pt>
    <dgm:pt modelId="{D40EF933-986C-724F-B4BA-571FE0DB488C}" type="pres">
      <dgm:prSet presAssocID="{661ABCA4-705B-854D-B7FE-19C529EE92BB}" presName="vert2" presStyleCnt="0"/>
      <dgm:spPr/>
    </dgm:pt>
    <dgm:pt modelId="{59742F4E-588F-CA47-ABCA-8057BC3FAFB8}" type="pres">
      <dgm:prSet presAssocID="{661ABCA4-705B-854D-B7FE-19C529EE92BB}" presName="thinLine2b" presStyleLbl="callout" presStyleIdx="8" presStyleCnt="16"/>
      <dgm:spPr>
        <a:ln>
          <a:solidFill>
            <a:schemeClr val="accent1"/>
          </a:solidFill>
        </a:ln>
      </dgm:spPr>
    </dgm:pt>
    <dgm:pt modelId="{DACE605F-9168-DB42-BE54-035866958079}" type="pres">
      <dgm:prSet presAssocID="{661ABCA4-705B-854D-B7FE-19C529EE92BB}" presName="vertSpace2b" presStyleCnt="0"/>
      <dgm:spPr/>
    </dgm:pt>
    <dgm:pt modelId="{87A69E39-06A3-A749-B46A-DD5553C1E25D}" type="pres">
      <dgm:prSet presAssocID="{90C2803B-C6FA-614B-9259-0A304222D350}" presName="horz2" presStyleCnt="0"/>
      <dgm:spPr/>
    </dgm:pt>
    <dgm:pt modelId="{FE4CE897-8E05-9A4F-AEF2-C38E5DC12904}" type="pres">
      <dgm:prSet presAssocID="{90C2803B-C6FA-614B-9259-0A304222D350}" presName="horzSpace2" presStyleCnt="0"/>
      <dgm:spPr/>
    </dgm:pt>
    <dgm:pt modelId="{90BA797B-3514-0948-9B1E-6F81985B5839}" type="pres">
      <dgm:prSet presAssocID="{90C2803B-C6FA-614B-9259-0A304222D350}" presName="tx2" presStyleLbl="revTx" presStyleIdx="10" presStyleCnt="17"/>
      <dgm:spPr/>
      <dgm:t>
        <a:bodyPr/>
        <a:lstStyle/>
        <a:p>
          <a:endParaRPr lang="en-US"/>
        </a:p>
      </dgm:t>
    </dgm:pt>
    <dgm:pt modelId="{D956DFBA-3583-1B4F-A3A2-57A91F4427A3}" type="pres">
      <dgm:prSet presAssocID="{90C2803B-C6FA-614B-9259-0A304222D350}" presName="vert2" presStyleCnt="0"/>
      <dgm:spPr/>
    </dgm:pt>
    <dgm:pt modelId="{FBEF08A7-EA4A-9240-98B9-D443EE3C3E52}" type="pres">
      <dgm:prSet presAssocID="{90C2803B-C6FA-614B-9259-0A304222D350}" presName="thinLine2b" presStyleLbl="callout" presStyleIdx="9" presStyleCnt="16"/>
      <dgm:spPr>
        <a:ln>
          <a:solidFill>
            <a:schemeClr val="accent1"/>
          </a:solidFill>
        </a:ln>
      </dgm:spPr>
    </dgm:pt>
    <dgm:pt modelId="{9E4A84EE-2329-9349-89FD-F131CCDD46CF}" type="pres">
      <dgm:prSet presAssocID="{90C2803B-C6FA-614B-9259-0A304222D350}" presName="vertSpace2b" presStyleCnt="0"/>
      <dgm:spPr/>
    </dgm:pt>
    <dgm:pt modelId="{3B925559-D249-1446-8F79-AD15F7612241}" type="pres">
      <dgm:prSet presAssocID="{B3889B1A-4A51-D645-99DF-425BD38D4D46}" presName="horz2" presStyleCnt="0"/>
      <dgm:spPr/>
    </dgm:pt>
    <dgm:pt modelId="{E6AD9626-CAB3-D24C-94A5-D79918EA72DC}" type="pres">
      <dgm:prSet presAssocID="{B3889B1A-4A51-D645-99DF-425BD38D4D46}" presName="horzSpace2" presStyleCnt="0"/>
      <dgm:spPr/>
    </dgm:pt>
    <dgm:pt modelId="{EDA72C58-204B-B440-BC1D-B996DD0B7FA7}" type="pres">
      <dgm:prSet presAssocID="{B3889B1A-4A51-D645-99DF-425BD38D4D46}" presName="tx2" presStyleLbl="revTx" presStyleIdx="11" presStyleCnt="17"/>
      <dgm:spPr/>
      <dgm:t>
        <a:bodyPr/>
        <a:lstStyle/>
        <a:p>
          <a:endParaRPr lang="en-US"/>
        </a:p>
      </dgm:t>
    </dgm:pt>
    <dgm:pt modelId="{946933F1-2E7A-6B41-AB3D-86B1E8CDB169}" type="pres">
      <dgm:prSet presAssocID="{B3889B1A-4A51-D645-99DF-425BD38D4D46}" presName="vert2" presStyleCnt="0"/>
      <dgm:spPr/>
    </dgm:pt>
    <dgm:pt modelId="{ECC8F40C-68A6-1E44-A648-CF00EDB9DDC1}" type="pres">
      <dgm:prSet presAssocID="{B3889B1A-4A51-D645-99DF-425BD38D4D46}" presName="thinLine2b" presStyleLbl="callout" presStyleIdx="10" presStyleCnt="16"/>
      <dgm:spPr>
        <a:ln>
          <a:solidFill>
            <a:schemeClr val="accent1"/>
          </a:solidFill>
        </a:ln>
      </dgm:spPr>
    </dgm:pt>
    <dgm:pt modelId="{482C3657-26CF-5E48-B130-FB1D6830BD5B}" type="pres">
      <dgm:prSet presAssocID="{B3889B1A-4A51-D645-99DF-425BD38D4D46}" presName="vertSpace2b" presStyleCnt="0"/>
      <dgm:spPr/>
    </dgm:pt>
    <dgm:pt modelId="{E3DAB36A-17BD-4449-923B-3279F5AF6404}" type="pres">
      <dgm:prSet presAssocID="{F6DD71B6-6CE7-E148-9903-D9AEB1E9D730}" presName="horz2" presStyleCnt="0"/>
      <dgm:spPr/>
    </dgm:pt>
    <dgm:pt modelId="{5CE9D18F-1C2A-C940-B353-088ED45841A8}" type="pres">
      <dgm:prSet presAssocID="{F6DD71B6-6CE7-E148-9903-D9AEB1E9D730}" presName="horzSpace2" presStyleCnt="0"/>
      <dgm:spPr/>
    </dgm:pt>
    <dgm:pt modelId="{F91A0E8F-9261-5740-AF2C-8B1196674AB5}" type="pres">
      <dgm:prSet presAssocID="{F6DD71B6-6CE7-E148-9903-D9AEB1E9D730}" presName="tx2" presStyleLbl="revTx" presStyleIdx="12" presStyleCnt="17"/>
      <dgm:spPr/>
      <dgm:t>
        <a:bodyPr/>
        <a:lstStyle/>
        <a:p>
          <a:endParaRPr lang="en-US"/>
        </a:p>
      </dgm:t>
    </dgm:pt>
    <dgm:pt modelId="{6913614D-6752-8142-AC2F-7483958E5550}" type="pres">
      <dgm:prSet presAssocID="{F6DD71B6-6CE7-E148-9903-D9AEB1E9D730}" presName="vert2" presStyleCnt="0"/>
      <dgm:spPr/>
    </dgm:pt>
    <dgm:pt modelId="{9BABF388-1C25-C842-A255-C45C8A8945F4}" type="pres">
      <dgm:prSet presAssocID="{F6DD71B6-6CE7-E148-9903-D9AEB1E9D730}" presName="thinLine2b" presStyleLbl="callout" presStyleIdx="11" presStyleCnt="16"/>
      <dgm:spPr>
        <a:ln>
          <a:solidFill>
            <a:schemeClr val="accent1"/>
          </a:solidFill>
        </a:ln>
      </dgm:spPr>
    </dgm:pt>
    <dgm:pt modelId="{AFFCE2F0-C9F7-FF42-8122-FDEA7824ACCA}" type="pres">
      <dgm:prSet presAssocID="{F6DD71B6-6CE7-E148-9903-D9AEB1E9D730}" presName="vertSpace2b" presStyleCnt="0"/>
      <dgm:spPr/>
    </dgm:pt>
    <dgm:pt modelId="{5B7E4971-8A2C-1543-8032-40318015F3C2}" type="pres">
      <dgm:prSet presAssocID="{DA7A40D2-E78C-3948-B778-5C3BC4FAB795}" presName="horz2" presStyleCnt="0"/>
      <dgm:spPr/>
    </dgm:pt>
    <dgm:pt modelId="{D61D0305-CB88-A84B-B936-4D179304D000}" type="pres">
      <dgm:prSet presAssocID="{DA7A40D2-E78C-3948-B778-5C3BC4FAB795}" presName="horzSpace2" presStyleCnt="0"/>
      <dgm:spPr/>
    </dgm:pt>
    <dgm:pt modelId="{58FE3BFD-C227-3E41-9B82-00BF0818A60A}" type="pres">
      <dgm:prSet presAssocID="{DA7A40D2-E78C-3948-B778-5C3BC4FAB795}" presName="tx2" presStyleLbl="revTx" presStyleIdx="13" presStyleCnt="17"/>
      <dgm:spPr/>
      <dgm:t>
        <a:bodyPr/>
        <a:lstStyle/>
        <a:p>
          <a:endParaRPr lang="en-US"/>
        </a:p>
      </dgm:t>
    </dgm:pt>
    <dgm:pt modelId="{0CD33940-29B2-A042-9922-C5C2B4139171}" type="pres">
      <dgm:prSet presAssocID="{DA7A40D2-E78C-3948-B778-5C3BC4FAB795}" presName="vert2" presStyleCnt="0"/>
      <dgm:spPr/>
    </dgm:pt>
    <dgm:pt modelId="{34187BBB-2F49-0940-B3A9-E2BE02F467AF}" type="pres">
      <dgm:prSet presAssocID="{DA7A40D2-E78C-3948-B778-5C3BC4FAB795}" presName="thinLine2b" presStyleLbl="callout" presStyleIdx="12" presStyleCnt="16"/>
      <dgm:spPr>
        <a:ln>
          <a:solidFill>
            <a:schemeClr val="accent1"/>
          </a:solidFill>
        </a:ln>
      </dgm:spPr>
    </dgm:pt>
    <dgm:pt modelId="{FC494D8D-6FBA-8647-A2DA-F4AF0B9A1D33}" type="pres">
      <dgm:prSet presAssocID="{DA7A40D2-E78C-3948-B778-5C3BC4FAB795}" presName="vertSpace2b" presStyleCnt="0"/>
      <dgm:spPr/>
    </dgm:pt>
    <dgm:pt modelId="{5E45CB4C-C657-2243-9D21-A324706C1316}" type="pres">
      <dgm:prSet presAssocID="{F11FC751-7EA7-1B46-9833-39F0874778FB}" presName="horz2" presStyleCnt="0"/>
      <dgm:spPr/>
    </dgm:pt>
    <dgm:pt modelId="{CC971085-4E81-DB4D-8A8C-DB465AA767CD}" type="pres">
      <dgm:prSet presAssocID="{F11FC751-7EA7-1B46-9833-39F0874778FB}" presName="horzSpace2" presStyleCnt="0"/>
      <dgm:spPr/>
    </dgm:pt>
    <dgm:pt modelId="{9CF1F255-20B2-A243-A01B-AC314792C9C1}" type="pres">
      <dgm:prSet presAssocID="{F11FC751-7EA7-1B46-9833-39F0874778FB}" presName="tx2" presStyleLbl="revTx" presStyleIdx="14" presStyleCnt="17"/>
      <dgm:spPr/>
      <dgm:t>
        <a:bodyPr/>
        <a:lstStyle/>
        <a:p>
          <a:endParaRPr lang="en-US"/>
        </a:p>
      </dgm:t>
    </dgm:pt>
    <dgm:pt modelId="{FF386DC9-3DC4-2843-9E85-B8A77125FA3C}" type="pres">
      <dgm:prSet presAssocID="{F11FC751-7EA7-1B46-9833-39F0874778FB}" presName="vert2" presStyleCnt="0"/>
      <dgm:spPr/>
    </dgm:pt>
    <dgm:pt modelId="{FEBB1627-EEE8-2F43-9B3E-667E60550FE9}" type="pres">
      <dgm:prSet presAssocID="{F11FC751-7EA7-1B46-9833-39F0874778FB}" presName="thinLine2b" presStyleLbl="callout" presStyleIdx="13" presStyleCnt="16"/>
      <dgm:spPr>
        <a:ln>
          <a:solidFill>
            <a:schemeClr val="accent1"/>
          </a:solidFill>
        </a:ln>
      </dgm:spPr>
    </dgm:pt>
    <dgm:pt modelId="{679972E7-6484-8C4F-839D-643A4EF79E35}" type="pres">
      <dgm:prSet presAssocID="{F11FC751-7EA7-1B46-9833-39F0874778FB}" presName="vertSpace2b" presStyleCnt="0"/>
      <dgm:spPr/>
    </dgm:pt>
    <dgm:pt modelId="{5967D696-02BC-7645-9575-AE1B7087451E}" type="pres">
      <dgm:prSet presAssocID="{1ADB5067-1BEF-2E43-A32D-65311D85D596}" presName="horz2" presStyleCnt="0"/>
      <dgm:spPr/>
    </dgm:pt>
    <dgm:pt modelId="{E1D0BF85-F4A5-B54F-B043-84AB306864EC}" type="pres">
      <dgm:prSet presAssocID="{1ADB5067-1BEF-2E43-A32D-65311D85D596}" presName="horzSpace2" presStyleCnt="0"/>
      <dgm:spPr/>
    </dgm:pt>
    <dgm:pt modelId="{5670316D-00E7-9945-9A4E-58082723B6C1}" type="pres">
      <dgm:prSet presAssocID="{1ADB5067-1BEF-2E43-A32D-65311D85D596}" presName="tx2" presStyleLbl="revTx" presStyleIdx="15" presStyleCnt="17"/>
      <dgm:spPr/>
      <dgm:t>
        <a:bodyPr/>
        <a:lstStyle/>
        <a:p>
          <a:endParaRPr lang="en-US"/>
        </a:p>
      </dgm:t>
    </dgm:pt>
    <dgm:pt modelId="{1145636B-D039-4349-A997-B2076606FDD1}" type="pres">
      <dgm:prSet presAssocID="{1ADB5067-1BEF-2E43-A32D-65311D85D596}" presName="vert2" presStyleCnt="0"/>
      <dgm:spPr/>
    </dgm:pt>
    <dgm:pt modelId="{AB7C9ACF-1914-6144-9D7B-B6C5D99448D2}" type="pres">
      <dgm:prSet presAssocID="{1ADB5067-1BEF-2E43-A32D-65311D85D596}" presName="thinLine2b" presStyleLbl="callout" presStyleIdx="14" presStyleCnt="16"/>
      <dgm:spPr>
        <a:ln>
          <a:solidFill>
            <a:schemeClr val="accent1"/>
          </a:solidFill>
        </a:ln>
      </dgm:spPr>
    </dgm:pt>
    <dgm:pt modelId="{F4078339-A9D4-3049-9422-AA4688FB3721}" type="pres">
      <dgm:prSet presAssocID="{1ADB5067-1BEF-2E43-A32D-65311D85D596}" presName="vertSpace2b" presStyleCnt="0"/>
      <dgm:spPr/>
    </dgm:pt>
    <dgm:pt modelId="{8D09C4C7-F3DD-4A40-9170-38336B63F02D}" type="pres">
      <dgm:prSet presAssocID="{C6653DE7-0A5B-3049-B53E-F33F025E6568}" presName="horz2" presStyleCnt="0"/>
      <dgm:spPr/>
    </dgm:pt>
    <dgm:pt modelId="{C9515445-EB4D-554B-8BA1-1D8D49D3BF20}" type="pres">
      <dgm:prSet presAssocID="{C6653DE7-0A5B-3049-B53E-F33F025E6568}" presName="horzSpace2" presStyleCnt="0"/>
      <dgm:spPr/>
    </dgm:pt>
    <dgm:pt modelId="{DAE97ABE-2BC6-734E-B80F-8AC1DA768C83}" type="pres">
      <dgm:prSet presAssocID="{C6653DE7-0A5B-3049-B53E-F33F025E6568}" presName="tx2" presStyleLbl="revTx" presStyleIdx="16" presStyleCnt="17"/>
      <dgm:spPr/>
      <dgm:t>
        <a:bodyPr/>
        <a:lstStyle/>
        <a:p>
          <a:endParaRPr lang="en-US"/>
        </a:p>
      </dgm:t>
    </dgm:pt>
    <dgm:pt modelId="{57AEC4B2-C4A0-4643-8D30-2E74DA28F4A5}" type="pres">
      <dgm:prSet presAssocID="{C6653DE7-0A5B-3049-B53E-F33F025E6568}" presName="vert2" presStyleCnt="0"/>
      <dgm:spPr/>
    </dgm:pt>
    <dgm:pt modelId="{C0A1324F-5EB0-C042-BC13-B744AED81EFE}" type="pres">
      <dgm:prSet presAssocID="{C6653DE7-0A5B-3049-B53E-F33F025E6568}" presName="thinLine2b" presStyleLbl="callout" presStyleIdx="15" presStyleCnt="16"/>
      <dgm:spPr>
        <a:ln>
          <a:solidFill>
            <a:srgbClr val="0F253E"/>
          </a:solidFill>
        </a:ln>
      </dgm:spPr>
    </dgm:pt>
    <dgm:pt modelId="{AFE591FA-379C-8B43-B2E1-383919285606}" type="pres">
      <dgm:prSet presAssocID="{C6653DE7-0A5B-3049-B53E-F33F025E6568}" presName="vertSpace2b" presStyleCnt="0"/>
      <dgm:spPr/>
    </dgm:pt>
  </dgm:ptLst>
  <dgm:cxnLst>
    <dgm:cxn modelId="{57E2FC80-8B50-2647-A0AE-D56F1BFDD28F}" srcId="{BEE703A3-0078-5747-8FF9-57A0E7EBE053}" destId="{4E125CFB-4D7B-3F47-8570-FAE733C6BAF2}" srcOrd="0" destOrd="0" parTransId="{D24038E7-B5BB-6D46-9F27-AE452D818CC8}" sibTransId="{F8A3F6E9-B262-9F4C-A2CB-0199E57E9D0A}"/>
    <dgm:cxn modelId="{AF1C13AC-D7C2-384A-849C-CED790FD2D40}" type="presOf" srcId="{4E125CFB-4D7B-3F47-8570-FAE733C6BAF2}" destId="{EAF01016-C1BF-D541-853C-7EE238B2FEBE}" srcOrd="0" destOrd="0" presId="urn:microsoft.com/office/officeart/2008/layout/LinedList"/>
    <dgm:cxn modelId="{E5658B64-8A6C-FA48-9563-2C9F1F079AB7}" srcId="{596A96DD-2F3C-C344-A1CD-D0C6E85C28BA}" destId="{BEE703A3-0078-5747-8FF9-57A0E7EBE053}" srcOrd="0" destOrd="0" parTransId="{E7C0C0DB-D333-904A-B72A-32EC97EA6427}" sibTransId="{EA364721-B269-E440-A8AD-F070D2F58D65}"/>
    <dgm:cxn modelId="{49AA4A89-5880-1E45-82DE-101BD398E94A}" type="presOf" srcId="{50DAD3E5-D6FE-E14D-975D-F3ED87525E13}" destId="{7909E99E-016F-6D4F-9F50-F2A61DCEC491}" srcOrd="0" destOrd="0" presId="urn:microsoft.com/office/officeart/2008/layout/LinedList"/>
    <dgm:cxn modelId="{6C625B3C-0D57-C343-853F-0D89A70D919E}" type="presOf" srcId="{1433012C-A928-5E4E-BB93-B16ADED46742}" destId="{11BD187F-3CFA-7C42-A406-A5457860E2C6}" srcOrd="0" destOrd="0" presId="urn:microsoft.com/office/officeart/2008/layout/LinedList"/>
    <dgm:cxn modelId="{E52B6624-313D-2A44-A523-29AED56FF5C8}" srcId="{BEE703A3-0078-5747-8FF9-57A0E7EBE053}" destId="{D1BD44F7-AAFC-6F4B-8C84-AF19BE93400F}" srcOrd="3" destOrd="0" parTransId="{5102D28C-F220-6642-AE3E-EA7B5AAB5563}" sibTransId="{3CD90864-4B89-D543-AA01-19EA08535D98}"/>
    <dgm:cxn modelId="{E5FB9C93-8221-0747-9F75-B56CA4FD4311}" srcId="{BEE703A3-0078-5747-8FF9-57A0E7EBE053}" destId="{F11FC751-7EA7-1B46-9833-39F0874778FB}" srcOrd="13" destOrd="0" parTransId="{603431F5-58C0-CE40-983D-7D1DC8963F5B}" sibTransId="{56475BA7-215C-9542-AC5F-397009836A85}"/>
    <dgm:cxn modelId="{32993A38-5D76-2D48-BF68-3A3A90087251}" srcId="{BEE703A3-0078-5747-8FF9-57A0E7EBE053}" destId="{F6DD71B6-6CE7-E148-9903-D9AEB1E9D730}" srcOrd="11" destOrd="0" parTransId="{57191CD4-B0FB-384F-A217-51BB3C0C61A5}" sibTransId="{9D7AE73F-4350-A24D-B1E0-DED83EE42424}"/>
    <dgm:cxn modelId="{BB5C179C-D4E0-844E-A175-52C0397606DB}" type="presOf" srcId="{F11FC751-7EA7-1B46-9833-39F0874778FB}" destId="{9CF1F255-20B2-A243-A01B-AC314792C9C1}" srcOrd="0" destOrd="0" presId="urn:microsoft.com/office/officeart/2008/layout/LinedList"/>
    <dgm:cxn modelId="{B2AE256F-42FA-8346-963D-969084FDEBFE}" type="presOf" srcId="{AE0C4CC6-DCF7-9440-82CF-FD27543693B1}" destId="{7C73E4FF-BF8B-AA4C-9193-20C08E9A4334}" srcOrd="0" destOrd="0" presId="urn:microsoft.com/office/officeart/2008/layout/LinedList"/>
    <dgm:cxn modelId="{9A5954F0-9B4C-AE4A-8F27-3AAE9C2C4258}" type="presOf" srcId="{BDBF8F16-B710-C24A-B0AE-578E82B50F1D}" destId="{1F4EFEF0-0C17-FC4E-9856-DEABFE6ADE8D}" srcOrd="0" destOrd="0" presId="urn:microsoft.com/office/officeart/2008/layout/LinedList"/>
    <dgm:cxn modelId="{588EFDC0-FC8B-3846-AE4A-2C1732B8A16C}" type="presOf" srcId="{E80BB88A-AA83-F045-A058-4D3F7400EB29}" destId="{2C0FCA10-122F-1746-A1E3-5EF2CA66A17F}" srcOrd="0" destOrd="0" presId="urn:microsoft.com/office/officeart/2008/layout/LinedList"/>
    <dgm:cxn modelId="{CB163F09-FF97-714F-9606-B9E9B9D7621E}" type="presOf" srcId="{E2D9F78E-3A2A-CD4F-8650-707AC004292E}" destId="{C129156B-26E5-224B-9A89-865CAFCE8AA4}" srcOrd="0" destOrd="0" presId="urn:microsoft.com/office/officeart/2008/layout/LinedList"/>
    <dgm:cxn modelId="{DF1C0CF8-789E-CF46-A930-1F627D6286D8}" srcId="{BEE703A3-0078-5747-8FF9-57A0E7EBE053}" destId="{AE0C4CC6-DCF7-9440-82CF-FD27543693B1}" srcOrd="1" destOrd="0" parTransId="{4E26DAF7-E745-7C44-8448-9D6915EB08B6}" sibTransId="{EBE661F9-C7B7-EF4A-98DD-D99FCE371A8C}"/>
    <dgm:cxn modelId="{0C52A6C3-322A-8B4B-B2FE-EBF847C3E218}" type="presOf" srcId="{90C2803B-C6FA-614B-9259-0A304222D350}" destId="{90BA797B-3514-0948-9B1E-6F81985B5839}" srcOrd="0" destOrd="0" presId="urn:microsoft.com/office/officeart/2008/layout/LinedList"/>
    <dgm:cxn modelId="{7B216EF3-C769-2943-9D52-7B2093E41754}" type="presOf" srcId="{B3889B1A-4A51-D645-99DF-425BD38D4D46}" destId="{EDA72C58-204B-B440-BC1D-B996DD0B7FA7}" srcOrd="0" destOrd="0" presId="urn:microsoft.com/office/officeart/2008/layout/LinedList"/>
    <dgm:cxn modelId="{F272145E-EA17-1B40-A632-2629B8317BFD}" type="presOf" srcId="{F6DD71B6-6CE7-E148-9903-D9AEB1E9D730}" destId="{F91A0E8F-9261-5740-AF2C-8B1196674AB5}" srcOrd="0" destOrd="0" presId="urn:microsoft.com/office/officeart/2008/layout/LinedList"/>
    <dgm:cxn modelId="{B0601C0E-78E8-F643-8E13-3F0FA3D1AC34}" type="presOf" srcId="{596A96DD-2F3C-C344-A1CD-D0C6E85C28BA}" destId="{0F2DDE4D-618C-764B-945A-1362210F0D45}" srcOrd="0" destOrd="0" presId="urn:microsoft.com/office/officeart/2008/layout/LinedList"/>
    <dgm:cxn modelId="{E775E2F8-99B0-4546-AC01-89169D36FEB3}" srcId="{BEE703A3-0078-5747-8FF9-57A0E7EBE053}" destId="{1ADB5067-1BEF-2E43-A32D-65311D85D596}" srcOrd="14" destOrd="0" parTransId="{3318FE4F-261F-874B-A644-E7BC8963FEFA}" sibTransId="{0DEFEF46-879E-824B-BA48-C23BAE349699}"/>
    <dgm:cxn modelId="{5DA0B367-53AC-1D4A-B489-F23350FDDA54}" type="presOf" srcId="{1ADB5067-1BEF-2E43-A32D-65311D85D596}" destId="{5670316D-00E7-9945-9A4E-58082723B6C1}" srcOrd="0" destOrd="0" presId="urn:microsoft.com/office/officeart/2008/layout/LinedList"/>
    <dgm:cxn modelId="{45FCB418-EA93-0E4F-A04D-311FF7BF1B4D}" srcId="{BEE703A3-0078-5747-8FF9-57A0E7EBE053}" destId="{DA7A40D2-E78C-3948-B778-5C3BC4FAB795}" srcOrd="12" destOrd="0" parTransId="{1F40A232-AD46-2E46-8F65-D6070D052E56}" sibTransId="{403706A6-A8B8-8147-B532-3AEBE2F95F6F}"/>
    <dgm:cxn modelId="{79066050-0474-9948-9BAE-2149411B5140}" srcId="{BEE703A3-0078-5747-8FF9-57A0E7EBE053}" destId="{E80BB88A-AA83-F045-A058-4D3F7400EB29}" srcOrd="2" destOrd="0" parTransId="{B4BC5350-EF4A-F24F-98C6-FCBE524D7D36}" sibTransId="{C689A906-AB4E-EB40-9564-B3E430EE10D6}"/>
    <dgm:cxn modelId="{895A2811-0BEC-EE43-8530-86E78E2F8BFA}" type="presOf" srcId="{661ABCA4-705B-854D-B7FE-19C529EE92BB}" destId="{F743FB8B-5F35-FD44-BB9D-E3312EDB857C}" srcOrd="0" destOrd="0" presId="urn:microsoft.com/office/officeart/2008/layout/LinedList"/>
    <dgm:cxn modelId="{DE5DC1DE-5924-5646-83E2-CC5461B63724}" srcId="{BEE703A3-0078-5747-8FF9-57A0E7EBE053}" destId="{B3889B1A-4A51-D645-99DF-425BD38D4D46}" srcOrd="10" destOrd="0" parTransId="{35854FF2-8184-4040-90F9-311B07A93A6C}" sibTransId="{248A150D-7177-BD48-838F-6EA6323B57E0}"/>
    <dgm:cxn modelId="{656FB329-BB76-CB40-9018-EE60E497D079}" type="presOf" srcId="{DA7A40D2-E78C-3948-B778-5C3BC4FAB795}" destId="{58FE3BFD-C227-3E41-9B82-00BF0818A60A}" srcOrd="0" destOrd="0" presId="urn:microsoft.com/office/officeart/2008/layout/LinedList"/>
    <dgm:cxn modelId="{625A0E47-BD20-224E-8B3C-1525E3D9C902}" srcId="{BEE703A3-0078-5747-8FF9-57A0E7EBE053}" destId="{90C2803B-C6FA-614B-9259-0A304222D350}" srcOrd="9" destOrd="0" parTransId="{1158D0AD-E6E5-FA42-BD49-8F42966FDF09}" sibTransId="{4A352B26-3BD5-8240-8ACA-DABC7CADB9D0}"/>
    <dgm:cxn modelId="{94B566E9-F978-2C43-B40F-5BE0257324C7}" srcId="{BEE703A3-0078-5747-8FF9-57A0E7EBE053}" destId="{1433012C-A928-5E4E-BB93-B16ADED46742}" srcOrd="6" destOrd="0" parTransId="{FD2CDAC4-29ED-444E-BD9D-7F6496758F28}" sibTransId="{7E6C097B-3A1D-E44B-8538-A3DB21A428A5}"/>
    <dgm:cxn modelId="{773589C4-64D2-6E47-BB4A-7EBE475D269E}" srcId="{BEE703A3-0078-5747-8FF9-57A0E7EBE053}" destId="{BDBF8F16-B710-C24A-B0AE-578E82B50F1D}" srcOrd="4" destOrd="0" parTransId="{307DC235-638B-F84F-95FA-083FDE6C1EAF}" sibTransId="{115FE17D-CB19-1940-BC90-4644337CA84C}"/>
    <dgm:cxn modelId="{ED9217BC-7BAC-4549-BA35-AE536EAB8880}" srcId="{BEE703A3-0078-5747-8FF9-57A0E7EBE053}" destId="{50DAD3E5-D6FE-E14D-975D-F3ED87525E13}" srcOrd="7" destOrd="0" parTransId="{B16DE789-FAB6-514B-B737-E5D83C50CCA7}" sibTransId="{1C7948CC-0531-5747-8F0E-28A78B638A65}"/>
    <dgm:cxn modelId="{D8437808-B89D-3B47-B8FB-868AA5D4D4E1}" srcId="{BEE703A3-0078-5747-8FF9-57A0E7EBE053}" destId="{C6653DE7-0A5B-3049-B53E-F33F025E6568}" srcOrd="15" destOrd="0" parTransId="{E59283A2-6E57-664B-8FE0-FD05B77AF45B}" sibTransId="{14F0637D-F26E-224F-A89F-92EB7E73C8C3}"/>
    <dgm:cxn modelId="{AEE86F53-BA22-E644-A1AE-5B6D9DF4F003}" srcId="{BEE703A3-0078-5747-8FF9-57A0E7EBE053}" destId="{661ABCA4-705B-854D-B7FE-19C529EE92BB}" srcOrd="8" destOrd="0" parTransId="{C316748E-F0AA-CC4B-9E40-3AB6B7E68EFD}" sibTransId="{C5AC20F3-CD3A-824F-91C5-2BCC32DAA92F}"/>
    <dgm:cxn modelId="{BBD96ABB-69C9-F744-8388-56F64F5A6182}" type="presOf" srcId="{D1BD44F7-AAFC-6F4B-8C84-AF19BE93400F}" destId="{45C427DB-3AFA-854E-A34F-8D92A773449C}" srcOrd="0" destOrd="0" presId="urn:microsoft.com/office/officeart/2008/layout/LinedList"/>
    <dgm:cxn modelId="{35CA8B80-5912-024A-BDA4-B9E5DF9A1B4E}" type="presOf" srcId="{C6653DE7-0A5B-3049-B53E-F33F025E6568}" destId="{DAE97ABE-2BC6-734E-B80F-8AC1DA768C83}" srcOrd="0" destOrd="0" presId="urn:microsoft.com/office/officeart/2008/layout/LinedList"/>
    <dgm:cxn modelId="{D45E98AC-A840-0D4B-973B-B8466618508B}" type="presOf" srcId="{BEE703A3-0078-5747-8FF9-57A0E7EBE053}" destId="{798D5BC2-D423-744E-96E8-988EEF4EDE98}" srcOrd="0" destOrd="0" presId="urn:microsoft.com/office/officeart/2008/layout/LinedList"/>
    <dgm:cxn modelId="{9927B73C-B7EB-A644-B80F-8784DDEE2702}" srcId="{BEE703A3-0078-5747-8FF9-57A0E7EBE053}" destId="{E2D9F78E-3A2A-CD4F-8650-707AC004292E}" srcOrd="5" destOrd="0" parTransId="{E68A2ADC-2BE0-054D-A9F6-B0E107F9CDD3}" sibTransId="{F3F434AC-23DA-D444-B55B-4AAEFA65B48D}"/>
    <dgm:cxn modelId="{8B238400-2145-FA4D-B75A-200FBA1D171A}" type="presParOf" srcId="{0F2DDE4D-618C-764B-945A-1362210F0D45}" destId="{09C5B224-40CB-834C-8370-F1AA03207728}" srcOrd="0" destOrd="0" presId="urn:microsoft.com/office/officeart/2008/layout/LinedList"/>
    <dgm:cxn modelId="{3F943ABA-3885-3C47-8B85-E805884461B7}" type="presParOf" srcId="{0F2DDE4D-618C-764B-945A-1362210F0D45}" destId="{5B1DD2DB-90F2-2241-9EA0-1C2F4845BEBA}" srcOrd="1" destOrd="0" presId="urn:microsoft.com/office/officeart/2008/layout/LinedList"/>
    <dgm:cxn modelId="{E69CF722-1A3B-0A40-9E27-ED30DF0DBA43}" type="presParOf" srcId="{5B1DD2DB-90F2-2241-9EA0-1C2F4845BEBA}" destId="{798D5BC2-D423-744E-96E8-988EEF4EDE98}" srcOrd="0" destOrd="0" presId="urn:microsoft.com/office/officeart/2008/layout/LinedList"/>
    <dgm:cxn modelId="{72FFD934-DC5D-624D-8B7A-340F2D565ABC}" type="presParOf" srcId="{5B1DD2DB-90F2-2241-9EA0-1C2F4845BEBA}" destId="{783E2F32-E8E8-FF48-8DB4-994A04730DAA}" srcOrd="1" destOrd="0" presId="urn:microsoft.com/office/officeart/2008/layout/LinedList"/>
    <dgm:cxn modelId="{CD0BF788-BB30-3B4E-A542-63B5B2B7A3A1}" type="presParOf" srcId="{783E2F32-E8E8-FF48-8DB4-994A04730DAA}" destId="{4B6BDBC2-0213-4D4E-8799-B0614DB03A4D}" srcOrd="0" destOrd="0" presId="urn:microsoft.com/office/officeart/2008/layout/LinedList"/>
    <dgm:cxn modelId="{85EE84C6-2168-644E-B167-B8E5A0FDE852}" type="presParOf" srcId="{783E2F32-E8E8-FF48-8DB4-994A04730DAA}" destId="{36FD696A-DA03-144F-9EF4-A0846C754DB1}" srcOrd="1" destOrd="0" presId="urn:microsoft.com/office/officeart/2008/layout/LinedList"/>
    <dgm:cxn modelId="{D3A4030D-A877-B947-99ED-9FD2D92D81B7}" type="presParOf" srcId="{36FD696A-DA03-144F-9EF4-A0846C754DB1}" destId="{4A5F7672-2BA7-DB4E-83C8-FD75966B570C}" srcOrd="0" destOrd="0" presId="urn:microsoft.com/office/officeart/2008/layout/LinedList"/>
    <dgm:cxn modelId="{8E0E5915-58CC-F444-9DD3-6CF709B11303}" type="presParOf" srcId="{36FD696A-DA03-144F-9EF4-A0846C754DB1}" destId="{EAF01016-C1BF-D541-853C-7EE238B2FEBE}" srcOrd="1" destOrd="0" presId="urn:microsoft.com/office/officeart/2008/layout/LinedList"/>
    <dgm:cxn modelId="{B748B9E1-1D21-2545-B7A2-25B8F2F7A4D0}" type="presParOf" srcId="{36FD696A-DA03-144F-9EF4-A0846C754DB1}" destId="{6C18A2F7-88C4-2E4C-9912-30AD64C21CE0}" srcOrd="2" destOrd="0" presId="urn:microsoft.com/office/officeart/2008/layout/LinedList"/>
    <dgm:cxn modelId="{A4AD914F-5720-414E-84A8-0F1EC0729628}" type="presParOf" srcId="{783E2F32-E8E8-FF48-8DB4-994A04730DAA}" destId="{D0E85B8F-9340-E142-A959-E6CCF0539140}" srcOrd="2" destOrd="0" presId="urn:microsoft.com/office/officeart/2008/layout/LinedList"/>
    <dgm:cxn modelId="{F86B1101-C90C-B64A-933A-5892ADB077AC}" type="presParOf" srcId="{783E2F32-E8E8-FF48-8DB4-994A04730DAA}" destId="{41348CD0-C702-914A-B08C-F012CA81A0B6}" srcOrd="3" destOrd="0" presId="urn:microsoft.com/office/officeart/2008/layout/LinedList"/>
    <dgm:cxn modelId="{2B4C83DC-3F9C-674D-A3B0-393385A53C60}" type="presParOf" srcId="{783E2F32-E8E8-FF48-8DB4-994A04730DAA}" destId="{C1E4982B-E7E6-2444-9136-0102BA4C0794}" srcOrd="4" destOrd="0" presId="urn:microsoft.com/office/officeart/2008/layout/LinedList"/>
    <dgm:cxn modelId="{32CD82B4-4759-7645-9D9E-6359E1E58084}" type="presParOf" srcId="{C1E4982B-E7E6-2444-9136-0102BA4C0794}" destId="{E4A1B906-0B4E-3341-8CAB-091707783868}" srcOrd="0" destOrd="0" presId="urn:microsoft.com/office/officeart/2008/layout/LinedList"/>
    <dgm:cxn modelId="{6C1FCCE8-E4FA-F249-9A8F-4BA5791DE26D}" type="presParOf" srcId="{C1E4982B-E7E6-2444-9136-0102BA4C0794}" destId="{7C73E4FF-BF8B-AA4C-9193-20C08E9A4334}" srcOrd="1" destOrd="0" presId="urn:microsoft.com/office/officeart/2008/layout/LinedList"/>
    <dgm:cxn modelId="{F6014132-D610-424F-BAB4-9DF3D1DDC31F}" type="presParOf" srcId="{C1E4982B-E7E6-2444-9136-0102BA4C0794}" destId="{8A09ECC1-E13F-4848-B819-C77BFDB4C191}" srcOrd="2" destOrd="0" presId="urn:microsoft.com/office/officeart/2008/layout/LinedList"/>
    <dgm:cxn modelId="{629A5AA5-3CA6-F742-B3A6-40F691C181FC}" type="presParOf" srcId="{783E2F32-E8E8-FF48-8DB4-994A04730DAA}" destId="{64BE4E7C-FB19-B842-9E6E-58A23D2A82AB}" srcOrd="5" destOrd="0" presId="urn:microsoft.com/office/officeart/2008/layout/LinedList"/>
    <dgm:cxn modelId="{82B44DEC-B2F6-1D45-B73F-B82E53A02896}" type="presParOf" srcId="{783E2F32-E8E8-FF48-8DB4-994A04730DAA}" destId="{164A17E3-5435-6B4D-831E-6478485EE44F}" srcOrd="6" destOrd="0" presId="urn:microsoft.com/office/officeart/2008/layout/LinedList"/>
    <dgm:cxn modelId="{1D8A2EC8-0C42-6843-9A65-B932D63C5EA2}" type="presParOf" srcId="{783E2F32-E8E8-FF48-8DB4-994A04730DAA}" destId="{2B168F64-AD33-464B-B790-453AC8485F2C}" srcOrd="7" destOrd="0" presId="urn:microsoft.com/office/officeart/2008/layout/LinedList"/>
    <dgm:cxn modelId="{EF3A967D-4F9A-0244-ACF4-2DD34538E061}" type="presParOf" srcId="{2B168F64-AD33-464B-B790-453AC8485F2C}" destId="{76288F85-DED4-1A42-95D0-8D84C61B9D5B}" srcOrd="0" destOrd="0" presId="urn:microsoft.com/office/officeart/2008/layout/LinedList"/>
    <dgm:cxn modelId="{63390B56-2560-1443-AB09-A1069E113C39}" type="presParOf" srcId="{2B168F64-AD33-464B-B790-453AC8485F2C}" destId="{2C0FCA10-122F-1746-A1E3-5EF2CA66A17F}" srcOrd="1" destOrd="0" presId="urn:microsoft.com/office/officeart/2008/layout/LinedList"/>
    <dgm:cxn modelId="{A8CADB02-CEDB-0244-8BCF-9D44CA832412}" type="presParOf" srcId="{2B168F64-AD33-464B-B790-453AC8485F2C}" destId="{6AA0C2D3-A844-0041-A32B-A97E8E577F9C}" srcOrd="2" destOrd="0" presId="urn:microsoft.com/office/officeart/2008/layout/LinedList"/>
    <dgm:cxn modelId="{B8CFD8B0-06C9-034A-B10B-FBFD0C845D58}" type="presParOf" srcId="{783E2F32-E8E8-FF48-8DB4-994A04730DAA}" destId="{E0256FA0-7B32-614D-ADD8-D4AE6A2B3C87}" srcOrd="8" destOrd="0" presId="urn:microsoft.com/office/officeart/2008/layout/LinedList"/>
    <dgm:cxn modelId="{03581BE2-3AD6-F645-8B51-9F3AD25403BA}" type="presParOf" srcId="{783E2F32-E8E8-FF48-8DB4-994A04730DAA}" destId="{F873DC1E-03AC-F042-A7C4-CAB773DD474B}" srcOrd="9" destOrd="0" presId="urn:microsoft.com/office/officeart/2008/layout/LinedList"/>
    <dgm:cxn modelId="{C2D22A8A-E7A0-734A-9B93-E4CE7558ED00}" type="presParOf" srcId="{783E2F32-E8E8-FF48-8DB4-994A04730DAA}" destId="{93F5D3FB-33AB-DD4A-A33D-9D551B605723}" srcOrd="10" destOrd="0" presId="urn:microsoft.com/office/officeart/2008/layout/LinedList"/>
    <dgm:cxn modelId="{2BF90AD5-6DFA-7948-B510-9CA98E3BDA14}" type="presParOf" srcId="{93F5D3FB-33AB-DD4A-A33D-9D551B605723}" destId="{80EDD1A9-899D-A944-A00F-41A53BB04742}" srcOrd="0" destOrd="0" presId="urn:microsoft.com/office/officeart/2008/layout/LinedList"/>
    <dgm:cxn modelId="{74C1A93F-72D3-2345-837C-780BDDC6D089}" type="presParOf" srcId="{93F5D3FB-33AB-DD4A-A33D-9D551B605723}" destId="{45C427DB-3AFA-854E-A34F-8D92A773449C}" srcOrd="1" destOrd="0" presId="urn:microsoft.com/office/officeart/2008/layout/LinedList"/>
    <dgm:cxn modelId="{02E6F849-4B6A-084A-8EC5-99390C787B52}" type="presParOf" srcId="{93F5D3FB-33AB-DD4A-A33D-9D551B605723}" destId="{BB761C42-5623-714E-8F1F-95FC59E66CC3}" srcOrd="2" destOrd="0" presId="urn:microsoft.com/office/officeart/2008/layout/LinedList"/>
    <dgm:cxn modelId="{06924A2E-C532-964C-9379-44E2005CB788}" type="presParOf" srcId="{783E2F32-E8E8-FF48-8DB4-994A04730DAA}" destId="{8F828EE5-2254-2B41-8F19-E2302F3E32F8}" srcOrd="11" destOrd="0" presId="urn:microsoft.com/office/officeart/2008/layout/LinedList"/>
    <dgm:cxn modelId="{FD831641-20D3-9F48-A331-72770575BDA4}" type="presParOf" srcId="{783E2F32-E8E8-FF48-8DB4-994A04730DAA}" destId="{86738FAF-0E47-6844-A968-F0D11BD82950}" srcOrd="12" destOrd="0" presId="urn:microsoft.com/office/officeart/2008/layout/LinedList"/>
    <dgm:cxn modelId="{88073DF9-7866-2A42-B8B8-45894F920D73}" type="presParOf" srcId="{783E2F32-E8E8-FF48-8DB4-994A04730DAA}" destId="{CBBDC4DC-3C29-384E-B3B4-13BF1CDF91B2}" srcOrd="13" destOrd="0" presId="urn:microsoft.com/office/officeart/2008/layout/LinedList"/>
    <dgm:cxn modelId="{20DE519C-CBB7-5549-9376-E04E1A6F7E1E}" type="presParOf" srcId="{CBBDC4DC-3C29-384E-B3B4-13BF1CDF91B2}" destId="{532212B6-EAAE-7141-A2BC-90EAA46DEE42}" srcOrd="0" destOrd="0" presId="urn:microsoft.com/office/officeart/2008/layout/LinedList"/>
    <dgm:cxn modelId="{29FF7B13-1441-8B4C-981C-950CA32ECDEB}" type="presParOf" srcId="{CBBDC4DC-3C29-384E-B3B4-13BF1CDF91B2}" destId="{1F4EFEF0-0C17-FC4E-9856-DEABFE6ADE8D}" srcOrd="1" destOrd="0" presId="urn:microsoft.com/office/officeart/2008/layout/LinedList"/>
    <dgm:cxn modelId="{9AA13C29-303C-144F-9256-ED233E483E6A}" type="presParOf" srcId="{CBBDC4DC-3C29-384E-B3B4-13BF1CDF91B2}" destId="{A7981B1B-B416-4C45-932E-242A120A097F}" srcOrd="2" destOrd="0" presId="urn:microsoft.com/office/officeart/2008/layout/LinedList"/>
    <dgm:cxn modelId="{60F79ED4-3790-9B45-8F80-77DF0DF0F6AF}" type="presParOf" srcId="{783E2F32-E8E8-FF48-8DB4-994A04730DAA}" destId="{00F5706F-DF42-664F-B6FA-8ADED1F0B6B9}" srcOrd="14" destOrd="0" presId="urn:microsoft.com/office/officeart/2008/layout/LinedList"/>
    <dgm:cxn modelId="{BB04A808-C949-B94A-AAF0-B1B614BAB814}" type="presParOf" srcId="{783E2F32-E8E8-FF48-8DB4-994A04730DAA}" destId="{4C9D8DCB-DE48-3248-8723-37D3FC2AE4D7}" srcOrd="15" destOrd="0" presId="urn:microsoft.com/office/officeart/2008/layout/LinedList"/>
    <dgm:cxn modelId="{3BC693D4-C938-4344-9153-0E9C9784CC75}" type="presParOf" srcId="{783E2F32-E8E8-FF48-8DB4-994A04730DAA}" destId="{27113072-50D5-2A40-B2E2-E9739D0742A9}" srcOrd="16" destOrd="0" presId="urn:microsoft.com/office/officeart/2008/layout/LinedList"/>
    <dgm:cxn modelId="{413F73D6-3C4D-5C4B-BFAA-B2BEB1A82EFE}" type="presParOf" srcId="{27113072-50D5-2A40-B2E2-E9739D0742A9}" destId="{0EE1D6D5-9C43-B54E-9D73-E11743C84FAE}" srcOrd="0" destOrd="0" presId="urn:microsoft.com/office/officeart/2008/layout/LinedList"/>
    <dgm:cxn modelId="{F0ABC748-D4F4-A342-9E47-04F54A1496CF}" type="presParOf" srcId="{27113072-50D5-2A40-B2E2-E9739D0742A9}" destId="{C129156B-26E5-224B-9A89-865CAFCE8AA4}" srcOrd="1" destOrd="0" presId="urn:microsoft.com/office/officeart/2008/layout/LinedList"/>
    <dgm:cxn modelId="{203990ED-C56D-BD40-8BEE-9F9CD4FD2C36}" type="presParOf" srcId="{27113072-50D5-2A40-B2E2-E9739D0742A9}" destId="{5DAD05EA-EE7F-E244-BC2A-EB8E6F67A6A7}" srcOrd="2" destOrd="0" presId="urn:microsoft.com/office/officeart/2008/layout/LinedList"/>
    <dgm:cxn modelId="{E40B2EEE-14AE-9640-AD49-C39682F1B77E}" type="presParOf" srcId="{783E2F32-E8E8-FF48-8DB4-994A04730DAA}" destId="{2E389826-4B38-7449-8244-DC38FE090BBB}" srcOrd="17" destOrd="0" presId="urn:microsoft.com/office/officeart/2008/layout/LinedList"/>
    <dgm:cxn modelId="{53B2AAA6-DE8E-4240-88BE-A559A6BC5093}" type="presParOf" srcId="{783E2F32-E8E8-FF48-8DB4-994A04730DAA}" destId="{60063FD1-9AF3-5345-8D2D-42A03ED7B603}" srcOrd="18" destOrd="0" presId="urn:microsoft.com/office/officeart/2008/layout/LinedList"/>
    <dgm:cxn modelId="{E7C9B02A-F0FF-1047-B23F-5148BD050E16}" type="presParOf" srcId="{783E2F32-E8E8-FF48-8DB4-994A04730DAA}" destId="{87F4D080-325B-8742-B24D-7392305C36C1}" srcOrd="19" destOrd="0" presId="urn:microsoft.com/office/officeart/2008/layout/LinedList"/>
    <dgm:cxn modelId="{47B4E723-1863-574F-880F-7DCCBE883538}" type="presParOf" srcId="{87F4D080-325B-8742-B24D-7392305C36C1}" destId="{7B4DAA64-A272-EB4E-92E6-7F0581C55755}" srcOrd="0" destOrd="0" presId="urn:microsoft.com/office/officeart/2008/layout/LinedList"/>
    <dgm:cxn modelId="{B68A08C3-B3A1-CD4D-9E03-FD9D4C0DEFB7}" type="presParOf" srcId="{87F4D080-325B-8742-B24D-7392305C36C1}" destId="{11BD187F-3CFA-7C42-A406-A5457860E2C6}" srcOrd="1" destOrd="0" presId="urn:microsoft.com/office/officeart/2008/layout/LinedList"/>
    <dgm:cxn modelId="{30C684BA-1808-574F-B42F-6269192645BC}" type="presParOf" srcId="{87F4D080-325B-8742-B24D-7392305C36C1}" destId="{F6C0D77B-B0CF-824C-B0D4-A8BAB5B68409}" srcOrd="2" destOrd="0" presId="urn:microsoft.com/office/officeart/2008/layout/LinedList"/>
    <dgm:cxn modelId="{7D75E3DA-6B9E-2341-B1CB-41670F88FF8F}" type="presParOf" srcId="{783E2F32-E8E8-FF48-8DB4-994A04730DAA}" destId="{6D58AC9F-2F98-8C40-9D83-CECB1DA93038}" srcOrd="20" destOrd="0" presId="urn:microsoft.com/office/officeart/2008/layout/LinedList"/>
    <dgm:cxn modelId="{A86C6B27-FFCF-CD44-ACEF-184EFE3F7C4E}" type="presParOf" srcId="{783E2F32-E8E8-FF48-8DB4-994A04730DAA}" destId="{0511942C-B08C-A244-B520-9BCFD493B655}" srcOrd="21" destOrd="0" presId="urn:microsoft.com/office/officeart/2008/layout/LinedList"/>
    <dgm:cxn modelId="{84C28581-EAAC-7449-A265-242023933EB3}" type="presParOf" srcId="{783E2F32-E8E8-FF48-8DB4-994A04730DAA}" destId="{9399252F-EF69-2847-A718-E68F9BABDC47}" srcOrd="22" destOrd="0" presId="urn:microsoft.com/office/officeart/2008/layout/LinedList"/>
    <dgm:cxn modelId="{417EA378-769A-494F-B3D5-5A2FBE4C7667}" type="presParOf" srcId="{9399252F-EF69-2847-A718-E68F9BABDC47}" destId="{A4EF87D8-9407-5B44-9227-C33EB92313D9}" srcOrd="0" destOrd="0" presId="urn:microsoft.com/office/officeart/2008/layout/LinedList"/>
    <dgm:cxn modelId="{77517677-54FE-3F47-8570-C27F47F5E8E4}" type="presParOf" srcId="{9399252F-EF69-2847-A718-E68F9BABDC47}" destId="{7909E99E-016F-6D4F-9F50-F2A61DCEC491}" srcOrd="1" destOrd="0" presId="urn:microsoft.com/office/officeart/2008/layout/LinedList"/>
    <dgm:cxn modelId="{93D5C81D-E768-3044-85C2-58BE8B055883}" type="presParOf" srcId="{9399252F-EF69-2847-A718-E68F9BABDC47}" destId="{31E88423-F2F4-F44B-8DBA-4D9C657D3C96}" srcOrd="2" destOrd="0" presId="urn:microsoft.com/office/officeart/2008/layout/LinedList"/>
    <dgm:cxn modelId="{ADFA60F7-805F-C14C-A4D3-B1764815F3B6}" type="presParOf" srcId="{783E2F32-E8E8-FF48-8DB4-994A04730DAA}" destId="{2E3C2190-1821-5547-A2C7-56FC342480D7}" srcOrd="23" destOrd="0" presId="urn:microsoft.com/office/officeart/2008/layout/LinedList"/>
    <dgm:cxn modelId="{4A14BB13-48C6-5D49-99C4-0D306E5DBA20}" type="presParOf" srcId="{783E2F32-E8E8-FF48-8DB4-994A04730DAA}" destId="{242E0A93-38BF-5241-858A-06C7E5782DB2}" srcOrd="24" destOrd="0" presId="urn:microsoft.com/office/officeart/2008/layout/LinedList"/>
    <dgm:cxn modelId="{A435CD09-46AB-9D4E-B3E8-3D0367272A48}" type="presParOf" srcId="{783E2F32-E8E8-FF48-8DB4-994A04730DAA}" destId="{9EFAF691-D28A-4241-B270-E0C13A718505}" srcOrd="25" destOrd="0" presId="urn:microsoft.com/office/officeart/2008/layout/LinedList"/>
    <dgm:cxn modelId="{E587AAF7-81C0-E242-A818-913B86E21CAD}" type="presParOf" srcId="{9EFAF691-D28A-4241-B270-E0C13A718505}" destId="{BAF647A1-D34F-F74F-B267-343D5F0BE6EE}" srcOrd="0" destOrd="0" presId="urn:microsoft.com/office/officeart/2008/layout/LinedList"/>
    <dgm:cxn modelId="{787261AA-1FC2-3746-8A0F-33F3DDB0B06D}" type="presParOf" srcId="{9EFAF691-D28A-4241-B270-E0C13A718505}" destId="{F743FB8B-5F35-FD44-BB9D-E3312EDB857C}" srcOrd="1" destOrd="0" presId="urn:microsoft.com/office/officeart/2008/layout/LinedList"/>
    <dgm:cxn modelId="{6FB97648-E569-9B46-AAB3-3B42A7271C54}" type="presParOf" srcId="{9EFAF691-D28A-4241-B270-E0C13A718505}" destId="{D40EF933-986C-724F-B4BA-571FE0DB488C}" srcOrd="2" destOrd="0" presId="urn:microsoft.com/office/officeart/2008/layout/LinedList"/>
    <dgm:cxn modelId="{5105A524-E8AF-8148-A6CD-0CBF027D11AB}" type="presParOf" srcId="{783E2F32-E8E8-FF48-8DB4-994A04730DAA}" destId="{59742F4E-588F-CA47-ABCA-8057BC3FAFB8}" srcOrd="26" destOrd="0" presId="urn:microsoft.com/office/officeart/2008/layout/LinedList"/>
    <dgm:cxn modelId="{9636CEB8-7116-7A47-9A9A-01713D74EE9E}" type="presParOf" srcId="{783E2F32-E8E8-FF48-8DB4-994A04730DAA}" destId="{DACE605F-9168-DB42-BE54-035866958079}" srcOrd="27" destOrd="0" presId="urn:microsoft.com/office/officeart/2008/layout/LinedList"/>
    <dgm:cxn modelId="{56686E56-4B4F-A84F-B395-A05C96E867D4}" type="presParOf" srcId="{783E2F32-E8E8-FF48-8DB4-994A04730DAA}" destId="{87A69E39-06A3-A749-B46A-DD5553C1E25D}" srcOrd="28" destOrd="0" presId="urn:microsoft.com/office/officeart/2008/layout/LinedList"/>
    <dgm:cxn modelId="{80D4B171-944D-784F-BB13-BD6C1AC0935C}" type="presParOf" srcId="{87A69E39-06A3-A749-B46A-DD5553C1E25D}" destId="{FE4CE897-8E05-9A4F-AEF2-C38E5DC12904}" srcOrd="0" destOrd="0" presId="urn:microsoft.com/office/officeart/2008/layout/LinedList"/>
    <dgm:cxn modelId="{6BFE4E61-5270-C844-AC45-7DC9C79E1870}" type="presParOf" srcId="{87A69E39-06A3-A749-B46A-DD5553C1E25D}" destId="{90BA797B-3514-0948-9B1E-6F81985B5839}" srcOrd="1" destOrd="0" presId="urn:microsoft.com/office/officeart/2008/layout/LinedList"/>
    <dgm:cxn modelId="{A6408DF2-6DB7-4847-9C1D-77CCD4710120}" type="presParOf" srcId="{87A69E39-06A3-A749-B46A-DD5553C1E25D}" destId="{D956DFBA-3583-1B4F-A3A2-57A91F4427A3}" srcOrd="2" destOrd="0" presId="urn:microsoft.com/office/officeart/2008/layout/LinedList"/>
    <dgm:cxn modelId="{6D5FB025-A950-F24F-B809-3FD8B3208D2C}" type="presParOf" srcId="{783E2F32-E8E8-FF48-8DB4-994A04730DAA}" destId="{FBEF08A7-EA4A-9240-98B9-D443EE3C3E52}" srcOrd="29" destOrd="0" presId="urn:microsoft.com/office/officeart/2008/layout/LinedList"/>
    <dgm:cxn modelId="{94B89C66-FEA1-7D4F-8581-9903C618CADB}" type="presParOf" srcId="{783E2F32-E8E8-FF48-8DB4-994A04730DAA}" destId="{9E4A84EE-2329-9349-89FD-F131CCDD46CF}" srcOrd="30" destOrd="0" presId="urn:microsoft.com/office/officeart/2008/layout/LinedList"/>
    <dgm:cxn modelId="{2E8169BE-8CCF-1047-B528-75CA9F169530}" type="presParOf" srcId="{783E2F32-E8E8-FF48-8DB4-994A04730DAA}" destId="{3B925559-D249-1446-8F79-AD15F7612241}" srcOrd="31" destOrd="0" presId="urn:microsoft.com/office/officeart/2008/layout/LinedList"/>
    <dgm:cxn modelId="{A225D220-CEA6-C34B-BD67-B1BF97B59253}" type="presParOf" srcId="{3B925559-D249-1446-8F79-AD15F7612241}" destId="{E6AD9626-CAB3-D24C-94A5-D79918EA72DC}" srcOrd="0" destOrd="0" presId="urn:microsoft.com/office/officeart/2008/layout/LinedList"/>
    <dgm:cxn modelId="{924CFA87-0C83-E548-BBED-D228DA1653E0}" type="presParOf" srcId="{3B925559-D249-1446-8F79-AD15F7612241}" destId="{EDA72C58-204B-B440-BC1D-B996DD0B7FA7}" srcOrd="1" destOrd="0" presId="urn:microsoft.com/office/officeart/2008/layout/LinedList"/>
    <dgm:cxn modelId="{BF16696D-5ECA-A743-B0CD-D641336DCAA7}" type="presParOf" srcId="{3B925559-D249-1446-8F79-AD15F7612241}" destId="{946933F1-2E7A-6B41-AB3D-86B1E8CDB169}" srcOrd="2" destOrd="0" presId="urn:microsoft.com/office/officeart/2008/layout/LinedList"/>
    <dgm:cxn modelId="{DE018066-ECBE-C043-8298-3BFC35217467}" type="presParOf" srcId="{783E2F32-E8E8-FF48-8DB4-994A04730DAA}" destId="{ECC8F40C-68A6-1E44-A648-CF00EDB9DDC1}" srcOrd="32" destOrd="0" presId="urn:microsoft.com/office/officeart/2008/layout/LinedList"/>
    <dgm:cxn modelId="{BD284915-8DAB-ED44-8FA6-E2E05F8170FF}" type="presParOf" srcId="{783E2F32-E8E8-FF48-8DB4-994A04730DAA}" destId="{482C3657-26CF-5E48-B130-FB1D6830BD5B}" srcOrd="33" destOrd="0" presId="urn:microsoft.com/office/officeart/2008/layout/LinedList"/>
    <dgm:cxn modelId="{1E6AF45B-0831-A549-9127-8E456D7C3F44}" type="presParOf" srcId="{783E2F32-E8E8-FF48-8DB4-994A04730DAA}" destId="{E3DAB36A-17BD-4449-923B-3279F5AF6404}" srcOrd="34" destOrd="0" presId="urn:microsoft.com/office/officeart/2008/layout/LinedList"/>
    <dgm:cxn modelId="{582E4269-DBB4-3D48-84B9-1D766D89A581}" type="presParOf" srcId="{E3DAB36A-17BD-4449-923B-3279F5AF6404}" destId="{5CE9D18F-1C2A-C940-B353-088ED45841A8}" srcOrd="0" destOrd="0" presId="urn:microsoft.com/office/officeart/2008/layout/LinedList"/>
    <dgm:cxn modelId="{E46D71AD-F93A-084E-BDE6-5195DDEA47AC}" type="presParOf" srcId="{E3DAB36A-17BD-4449-923B-3279F5AF6404}" destId="{F91A0E8F-9261-5740-AF2C-8B1196674AB5}" srcOrd="1" destOrd="0" presId="urn:microsoft.com/office/officeart/2008/layout/LinedList"/>
    <dgm:cxn modelId="{11AD909A-05BC-DB49-857A-5A9EDA205A0C}" type="presParOf" srcId="{E3DAB36A-17BD-4449-923B-3279F5AF6404}" destId="{6913614D-6752-8142-AC2F-7483958E5550}" srcOrd="2" destOrd="0" presId="urn:microsoft.com/office/officeart/2008/layout/LinedList"/>
    <dgm:cxn modelId="{3DDCC16E-4E94-1A45-AB3F-CDFD864715AC}" type="presParOf" srcId="{783E2F32-E8E8-FF48-8DB4-994A04730DAA}" destId="{9BABF388-1C25-C842-A255-C45C8A8945F4}" srcOrd="35" destOrd="0" presId="urn:microsoft.com/office/officeart/2008/layout/LinedList"/>
    <dgm:cxn modelId="{9C5D17B4-8F41-F142-A3C2-7D50DD2C5496}" type="presParOf" srcId="{783E2F32-E8E8-FF48-8DB4-994A04730DAA}" destId="{AFFCE2F0-C9F7-FF42-8122-FDEA7824ACCA}" srcOrd="36" destOrd="0" presId="urn:microsoft.com/office/officeart/2008/layout/LinedList"/>
    <dgm:cxn modelId="{B769D72E-7A2A-A24C-9FF7-A36E6A57CFC6}" type="presParOf" srcId="{783E2F32-E8E8-FF48-8DB4-994A04730DAA}" destId="{5B7E4971-8A2C-1543-8032-40318015F3C2}" srcOrd="37" destOrd="0" presId="urn:microsoft.com/office/officeart/2008/layout/LinedList"/>
    <dgm:cxn modelId="{0D8DD369-C415-2D4A-AF75-44B3FF4F1439}" type="presParOf" srcId="{5B7E4971-8A2C-1543-8032-40318015F3C2}" destId="{D61D0305-CB88-A84B-B936-4D179304D000}" srcOrd="0" destOrd="0" presId="urn:microsoft.com/office/officeart/2008/layout/LinedList"/>
    <dgm:cxn modelId="{458DE04A-8711-8C45-A0AC-2E69B7AFE97F}" type="presParOf" srcId="{5B7E4971-8A2C-1543-8032-40318015F3C2}" destId="{58FE3BFD-C227-3E41-9B82-00BF0818A60A}" srcOrd="1" destOrd="0" presId="urn:microsoft.com/office/officeart/2008/layout/LinedList"/>
    <dgm:cxn modelId="{54B50437-E621-DF47-B005-A86EF317340A}" type="presParOf" srcId="{5B7E4971-8A2C-1543-8032-40318015F3C2}" destId="{0CD33940-29B2-A042-9922-C5C2B4139171}" srcOrd="2" destOrd="0" presId="urn:microsoft.com/office/officeart/2008/layout/LinedList"/>
    <dgm:cxn modelId="{8A319C77-B47C-FF43-B8D8-B2DC140F3A3C}" type="presParOf" srcId="{783E2F32-E8E8-FF48-8DB4-994A04730DAA}" destId="{34187BBB-2F49-0940-B3A9-E2BE02F467AF}" srcOrd="38" destOrd="0" presId="urn:microsoft.com/office/officeart/2008/layout/LinedList"/>
    <dgm:cxn modelId="{03D6191D-D417-3048-B4AC-3E81E6B41915}" type="presParOf" srcId="{783E2F32-E8E8-FF48-8DB4-994A04730DAA}" destId="{FC494D8D-6FBA-8647-A2DA-F4AF0B9A1D33}" srcOrd="39" destOrd="0" presId="urn:microsoft.com/office/officeart/2008/layout/LinedList"/>
    <dgm:cxn modelId="{1FF2D9CD-9AA8-ED49-9697-CEC74883E6D0}" type="presParOf" srcId="{783E2F32-E8E8-FF48-8DB4-994A04730DAA}" destId="{5E45CB4C-C657-2243-9D21-A324706C1316}" srcOrd="40" destOrd="0" presId="urn:microsoft.com/office/officeart/2008/layout/LinedList"/>
    <dgm:cxn modelId="{4449EF51-14CE-2F4A-AA70-893353EFC895}" type="presParOf" srcId="{5E45CB4C-C657-2243-9D21-A324706C1316}" destId="{CC971085-4E81-DB4D-8A8C-DB465AA767CD}" srcOrd="0" destOrd="0" presId="urn:microsoft.com/office/officeart/2008/layout/LinedList"/>
    <dgm:cxn modelId="{FC21DCAC-BC90-0944-9FB1-9100CEE68391}" type="presParOf" srcId="{5E45CB4C-C657-2243-9D21-A324706C1316}" destId="{9CF1F255-20B2-A243-A01B-AC314792C9C1}" srcOrd="1" destOrd="0" presId="urn:microsoft.com/office/officeart/2008/layout/LinedList"/>
    <dgm:cxn modelId="{C350339D-FE32-7344-B81E-75B74A7382DF}" type="presParOf" srcId="{5E45CB4C-C657-2243-9D21-A324706C1316}" destId="{FF386DC9-3DC4-2843-9E85-B8A77125FA3C}" srcOrd="2" destOrd="0" presId="urn:microsoft.com/office/officeart/2008/layout/LinedList"/>
    <dgm:cxn modelId="{94202747-8800-3949-AC96-95A6A4BB7642}" type="presParOf" srcId="{783E2F32-E8E8-FF48-8DB4-994A04730DAA}" destId="{FEBB1627-EEE8-2F43-9B3E-667E60550FE9}" srcOrd="41" destOrd="0" presId="urn:microsoft.com/office/officeart/2008/layout/LinedList"/>
    <dgm:cxn modelId="{B3371A45-7966-614D-AF40-E11BFFADACFC}" type="presParOf" srcId="{783E2F32-E8E8-FF48-8DB4-994A04730DAA}" destId="{679972E7-6484-8C4F-839D-643A4EF79E35}" srcOrd="42" destOrd="0" presId="urn:microsoft.com/office/officeart/2008/layout/LinedList"/>
    <dgm:cxn modelId="{2ACE3DD2-62E5-1848-A625-4165F104B2FF}" type="presParOf" srcId="{783E2F32-E8E8-FF48-8DB4-994A04730DAA}" destId="{5967D696-02BC-7645-9575-AE1B7087451E}" srcOrd="43" destOrd="0" presId="urn:microsoft.com/office/officeart/2008/layout/LinedList"/>
    <dgm:cxn modelId="{DD1769C2-A948-A540-85D2-FA6DD5D871CA}" type="presParOf" srcId="{5967D696-02BC-7645-9575-AE1B7087451E}" destId="{E1D0BF85-F4A5-B54F-B043-84AB306864EC}" srcOrd="0" destOrd="0" presId="urn:microsoft.com/office/officeart/2008/layout/LinedList"/>
    <dgm:cxn modelId="{7E964498-673A-C342-9E0D-042330781579}" type="presParOf" srcId="{5967D696-02BC-7645-9575-AE1B7087451E}" destId="{5670316D-00E7-9945-9A4E-58082723B6C1}" srcOrd="1" destOrd="0" presId="urn:microsoft.com/office/officeart/2008/layout/LinedList"/>
    <dgm:cxn modelId="{98447FCF-4B89-C14B-AAAD-0CD5719F51DC}" type="presParOf" srcId="{5967D696-02BC-7645-9575-AE1B7087451E}" destId="{1145636B-D039-4349-A997-B2076606FDD1}" srcOrd="2" destOrd="0" presId="urn:microsoft.com/office/officeart/2008/layout/LinedList"/>
    <dgm:cxn modelId="{7A4DDD28-1B1C-CF49-A355-15081112370D}" type="presParOf" srcId="{783E2F32-E8E8-FF48-8DB4-994A04730DAA}" destId="{AB7C9ACF-1914-6144-9D7B-B6C5D99448D2}" srcOrd="44" destOrd="0" presId="urn:microsoft.com/office/officeart/2008/layout/LinedList"/>
    <dgm:cxn modelId="{60B9521C-4502-3349-8A94-BC38852C985C}" type="presParOf" srcId="{783E2F32-E8E8-FF48-8DB4-994A04730DAA}" destId="{F4078339-A9D4-3049-9422-AA4688FB3721}" srcOrd="45" destOrd="0" presId="urn:microsoft.com/office/officeart/2008/layout/LinedList"/>
    <dgm:cxn modelId="{57DBCEA7-A816-9441-A013-BEF4A04E5AAD}" type="presParOf" srcId="{783E2F32-E8E8-FF48-8DB4-994A04730DAA}" destId="{8D09C4C7-F3DD-4A40-9170-38336B63F02D}" srcOrd="46" destOrd="0" presId="urn:microsoft.com/office/officeart/2008/layout/LinedList"/>
    <dgm:cxn modelId="{13300756-F01A-254B-A07B-19BF9E29E0CB}" type="presParOf" srcId="{8D09C4C7-F3DD-4A40-9170-38336B63F02D}" destId="{C9515445-EB4D-554B-8BA1-1D8D49D3BF20}" srcOrd="0" destOrd="0" presId="urn:microsoft.com/office/officeart/2008/layout/LinedList"/>
    <dgm:cxn modelId="{F9063FA7-9FB7-1E45-8727-9E93A96E62C9}" type="presParOf" srcId="{8D09C4C7-F3DD-4A40-9170-38336B63F02D}" destId="{DAE97ABE-2BC6-734E-B80F-8AC1DA768C83}" srcOrd="1" destOrd="0" presId="urn:microsoft.com/office/officeart/2008/layout/LinedList"/>
    <dgm:cxn modelId="{6041EB37-0C77-A94F-8EB0-DA9CCCF4CB85}" type="presParOf" srcId="{8D09C4C7-F3DD-4A40-9170-38336B63F02D}" destId="{57AEC4B2-C4A0-4643-8D30-2E74DA28F4A5}" srcOrd="2" destOrd="0" presId="urn:microsoft.com/office/officeart/2008/layout/LinedList"/>
    <dgm:cxn modelId="{65B60435-50CB-AD47-875E-77FE2DD29D03}" type="presParOf" srcId="{783E2F32-E8E8-FF48-8DB4-994A04730DAA}" destId="{C0A1324F-5EB0-C042-BC13-B744AED81EFE}" srcOrd="47" destOrd="0" presId="urn:microsoft.com/office/officeart/2008/layout/LinedList"/>
    <dgm:cxn modelId="{81C8E217-193D-A245-B74A-0552B7306A98}" type="presParOf" srcId="{783E2F32-E8E8-FF48-8DB4-994A04730DAA}" destId="{AFE591FA-379C-8B43-B2E1-383919285606}" srcOrd="48" destOrd="0" presId="urn:microsoft.com/office/officeart/2008/layout/LinedList"/>
  </dgm:cxnLst>
  <dgm:bg>
    <a:solidFill>
      <a:schemeClr val="bg1"/>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DDF7A48-542B-6E43-B471-68675C3F9720}" type="doc">
      <dgm:prSet loTypeId="urn:microsoft.com/office/officeart/2008/layout/HorizontalMultiLevelHierarchy" loCatId="" qsTypeId="urn:microsoft.com/office/officeart/2005/8/quickstyle/simple4" qsCatId="simple" csTypeId="urn:microsoft.com/office/officeart/2005/8/colors/accent1_2" csCatId="accent1" phldr="1"/>
      <dgm:spPr/>
      <dgm:t>
        <a:bodyPr/>
        <a:lstStyle/>
        <a:p>
          <a:endParaRPr lang="en-US"/>
        </a:p>
      </dgm:t>
    </dgm:pt>
    <dgm:pt modelId="{75E1DBAA-E90E-B84F-B49E-3255FC6856E4}">
      <dgm:prSet phldrT="[Text]" custT="1"/>
      <dgm:spPr>
        <a:solidFill>
          <a:srgbClr val="800000"/>
        </a:solidFill>
        <a:ln>
          <a:solidFill>
            <a:schemeClr val="tx1"/>
          </a:solidFill>
        </a:ln>
      </dgm:spPr>
      <dgm:t>
        <a:bodyPr/>
        <a:lstStyle/>
        <a:p>
          <a:pPr>
            <a:lnSpc>
              <a:spcPct val="50000"/>
            </a:lnSpc>
          </a:pPr>
          <a:r>
            <a:rPr lang="en-US" sz="1400" dirty="0">
              <a:latin typeface="Cambria"/>
              <a:cs typeface="Cambria"/>
            </a:rPr>
            <a:t>FY23 Recommended</a:t>
          </a:r>
        </a:p>
        <a:p>
          <a:pPr>
            <a:lnSpc>
              <a:spcPct val="100000"/>
            </a:lnSpc>
          </a:pPr>
          <a:r>
            <a:rPr lang="en-US" sz="1400" dirty="0">
              <a:latin typeface="Cambria"/>
              <a:cs typeface="Cambria"/>
            </a:rPr>
            <a:t>Discretionary — $11,630,091</a:t>
          </a:r>
        </a:p>
      </dgm:t>
    </dgm:pt>
    <dgm:pt modelId="{7A413A66-C815-FE42-A876-827471D1880D}" type="parTrans" cxnId="{DB5BED69-96FE-0540-B970-A1118A912B56}">
      <dgm:prSet/>
      <dgm:spPr/>
      <dgm:t>
        <a:bodyPr/>
        <a:lstStyle/>
        <a:p>
          <a:endParaRPr lang="en-US" sz="1400">
            <a:latin typeface="Cambria"/>
            <a:cs typeface="Cambria"/>
          </a:endParaRPr>
        </a:p>
      </dgm:t>
    </dgm:pt>
    <dgm:pt modelId="{5BD84E8E-E434-F14D-BD13-75B51EFCB764}" type="sibTrans" cxnId="{DB5BED69-96FE-0540-B970-A1118A912B56}">
      <dgm:prSet/>
      <dgm:spPr/>
      <dgm:t>
        <a:bodyPr/>
        <a:lstStyle/>
        <a:p>
          <a:endParaRPr lang="en-US" sz="1400">
            <a:latin typeface="Cambria"/>
            <a:cs typeface="Cambria"/>
          </a:endParaRPr>
        </a:p>
      </dgm:t>
    </dgm:pt>
    <dgm:pt modelId="{BA326490-7CB5-4241-AEBC-75A616B76038}">
      <dgm:prSet phldrT="[Text]" custT="1"/>
      <dgm:spPr>
        <a:solidFill>
          <a:srgbClr val="C4BD97"/>
        </a:solidFill>
        <a:ln>
          <a:solidFill>
            <a:srgbClr val="000000"/>
          </a:solidFill>
        </a:ln>
      </dgm:spPr>
      <dgm:t>
        <a:bodyPr/>
        <a:lstStyle/>
        <a:p>
          <a:r>
            <a:rPr lang="en-US" sz="1200" dirty="0">
              <a:solidFill>
                <a:schemeClr val="tx1"/>
              </a:solidFill>
              <a:latin typeface="Cambria"/>
              <a:cs typeface="Cambria"/>
            </a:rPr>
            <a:t>Discretionary SGF = $0</a:t>
          </a:r>
        </a:p>
      </dgm:t>
    </dgm:pt>
    <dgm:pt modelId="{802247FB-D612-4843-909E-107726A7274E}" type="parTrans" cxnId="{0A3C4EF7-F05A-3D4E-9803-0EC54E355B2E}">
      <dgm:prSet custT="1"/>
      <dgm:spPr/>
      <dgm:t>
        <a:bodyPr/>
        <a:lstStyle/>
        <a:p>
          <a:endParaRPr lang="en-US" sz="300" dirty="0">
            <a:latin typeface="Cambria"/>
            <a:cs typeface="Cambria"/>
          </a:endParaRPr>
        </a:p>
      </dgm:t>
    </dgm:pt>
    <dgm:pt modelId="{6C4389B5-057E-EA45-A71A-19C9DC4C5B50}" type="sibTrans" cxnId="{0A3C4EF7-F05A-3D4E-9803-0EC54E355B2E}">
      <dgm:prSet/>
      <dgm:spPr/>
      <dgm:t>
        <a:bodyPr/>
        <a:lstStyle/>
        <a:p>
          <a:endParaRPr lang="en-US" sz="1400">
            <a:latin typeface="Cambria"/>
            <a:cs typeface="Cambria"/>
          </a:endParaRPr>
        </a:p>
      </dgm:t>
    </dgm:pt>
    <dgm:pt modelId="{82028D4E-48DF-7B4B-8A7F-395CE5104B90}">
      <dgm:prSet phldrT="[Text]" custT="1"/>
      <dgm:spPr>
        <a:solidFill>
          <a:srgbClr val="C4BD97"/>
        </a:solidFill>
        <a:ln>
          <a:solidFill>
            <a:srgbClr val="000000"/>
          </a:solidFill>
        </a:ln>
      </dgm:spPr>
      <dgm:t>
        <a:bodyPr/>
        <a:lstStyle/>
        <a:p>
          <a:r>
            <a:rPr lang="en-US" sz="1200" dirty="0">
              <a:solidFill>
                <a:srgbClr val="000000"/>
              </a:solidFill>
              <a:latin typeface="Cambria"/>
              <a:cs typeface="Cambria"/>
            </a:rPr>
            <a:t>Discretionary IAT = $0</a:t>
          </a:r>
        </a:p>
      </dgm:t>
    </dgm:pt>
    <dgm:pt modelId="{828455C0-ECBE-574B-9385-ECEB6789C634}" type="parTrans" cxnId="{422B85DC-D1DA-4743-B644-C3849B7075A4}">
      <dgm:prSet custT="1"/>
      <dgm:spPr/>
      <dgm:t>
        <a:bodyPr/>
        <a:lstStyle/>
        <a:p>
          <a:endParaRPr lang="en-US" sz="300" dirty="0">
            <a:latin typeface="Cambria"/>
            <a:cs typeface="Cambria"/>
          </a:endParaRPr>
        </a:p>
      </dgm:t>
    </dgm:pt>
    <dgm:pt modelId="{85E7C3AA-197C-A248-9282-6145E4C0C39B}" type="sibTrans" cxnId="{422B85DC-D1DA-4743-B644-C3849B7075A4}">
      <dgm:prSet/>
      <dgm:spPr/>
      <dgm:t>
        <a:bodyPr/>
        <a:lstStyle/>
        <a:p>
          <a:endParaRPr lang="en-US" sz="1400">
            <a:latin typeface="Cambria"/>
            <a:cs typeface="Cambria"/>
          </a:endParaRPr>
        </a:p>
      </dgm:t>
    </dgm:pt>
    <dgm:pt modelId="{68E06BFB-5046-1642-917E-857E17CE9988}">
      <dgm:prSet custT="1"/>
      <dgm:spPr>
        <a:solidFill>
          <a:srgbClr val="C4BD97"/>
        </a:solidFill>
        <a:ln>
          <a:solidFill>
            <a:srgbClr val="000000"/>
          </a:solidFill>
        </a:ln>
      </dgm:spPr>
      <dgm:t>
        <a:bodyPr/>
        <a:lstStyle/>
        <a:p>
          <a:r>
            <a:rPr lang="en-US" sz="1200" dirty="0">
              <a:solidFill>
                <a:srgbClr val="000000"/>
              </a:solidFill>
              <a:latin typeface="Cambria"/>
              <a:cs typeface="Cambria"/>
            </a:rPr>
            <a:t>Discretionary FSGR = $11,630,091</a:t>
          </a:r>
        </a:p>
      </dgm:t>
    </dgm:pt>
    <dgm:pt modelId="{D7667FFB-09F1-2A42-8527-F29F12ABB38D}" type="parTrans" cxnId="{4A0964C3-0AEC-0A4C-97CA-5462A0FE6EE7}">
      <dgm:prSet custT="1"/>
      <dgm:spPr/>
      <dgm:t>
        <a:bodyPr/>
        <a:lstStyle/>
        <a:p>
          <a:endParaRPr lang="en-US" sz="300" dirty="0">
            <a:latin typeface="Cambria"/>
            <a:cs typeface="Cambria"/>
          </a:endParaRPr>
        </a:p>
      </dgm:t>
    </dgm:pt>
    <dgm:pt modelId="{74CBD8BD-7BFB-5746-A26C-132A23FAB625}" type="sibTrans" cxnId="{4A0964C3-0AEC-0A4C-97CA-5462A0FE6EE7}">
      <dgm:prSet/>
      <dgm:spPr/>
      <dgm:t>
        <a:bodyPr/>
        <a:lstStyle/>
        <a:p>
          <a:endParaRPr lang="en-US" sz="1400">
            <a:latin typeface="Cambria"/>
            <a:cs typeface="Cambria"/>
          </a:endParaRPr>
        </a:p>
      </dgm:t>
    </dgm:pt>
    <dgm:pt modelId="{D200E696-C5D5-534F-ADBF-C901545E1F44}">
      <dgm:prSet custT="1"/>
      <dgm:spPr>
        <a:solidFill>
          <a:srgbClr val="C5BE97"/>
        </a:solidFill>
        <a:ln>
          <a:solidFill>
            <a:schemeClr val="tx1"/>
          </a:solidFill>
        </a:ln>
      </dgm:spPr>
      <dgm:t>
        <a:bodyPr/>
        <a:lstStyle/>
        <a:p>
          <a:r>
            <a:rPr lang="en-US" sz="1200" dirty="0">
              <a:solidFill>
                <a:schemeClr val="tx1"/>
              </a:solidFill>
              <a:latin typeface="Cambria"/>
              <a:cs typeface="Cambria"/>
            </a:rPr>
            <a:t>Discretionary DEDS = $0</a:t>
          </a:r>
        </a:p>
      </dgm:t>
    </dgm:pt>
    <dgm:pt modelId="{7A51A1DE-CE30-9A4D-81A0-34E2872D0000}" type="parTrans" cxnId="{626762FB-E0A6-5F40-A0B1-EEEB422D6574}">
      <dgm:prSet/>
      <dgm:spPr/>
      <dgm:t>
        <a:bodyPr/>
        <a:lstStyle/>
        <a:p>
          <a:endParaRPr lang="en-US" dirty="0"/>
        </a:p>
      </dgm:t>
    </dgm:pt>
    <dgm:pt modelId="{8A70DB75-FB5A-3A40-B417-B0DEFF861FBC}" type="sibTrans" cxnId="{626762FB-E0A6-5F40-A0B1-EEEB422D6574}">
      <dgm:prSet/>
      <dgm:spPr/>
      <dgm:t>
        <a:bodyPr/>
        <a:lstStyle/>
        <a:p>
          <a:endParaRPr lang="en-US"/>
        </a:p>
      </dgm:t>
    </dgm:pt>
    <dgm:pt modelId="{403FC450-5BAD-9247-91B6-22FEA7D097D0}">
      <dgm:prSet custT="1"/>
      <dgm:spPr>
        <a:solidFill>
          <a:srgbClr val="C5BE97"/>
        </a:solidFill>
        <a:ln>
          <a:solidFill>
            <a:schemeClr val="tx1"/>
          </a:solidFill>
        </a:ln>
      </dgm:spPr>
      <dgm:t>
        <a:bodyPr/>
        <a:lstStyle/>
        <a:p>
          <a:r>
            <a:rPr lang="en-US" sz="1200" dirty="0">
              <a:solidFill>
                <a:schemeClr val="tx1"/>
              </a:solidFill>
              <a:latin typeface="Cambria"/>
              <a:cs typeface="Cambria"/>
            </a:rPr>
            <a:t>Discretionary FED = $0</a:t>
          </a:r>
        </a:p>
      </dgm:t>
    </dgm:pt>
    <dgm:pt modelId="{41FCDA1D-6827-9A4F-899A-320E55D5076A}" type="parTrans" cxnId="{5B279146-A43B-EA4A-978E-3EC58E6B8B74}">
      <dgm:prSet/>
      <dgm:spPr/>
      <dgm:t>
        <a:bodyPr/>
        <a:lstStyle/>
        <a:p>
          <a:endParaRPr lang="en-US" dirty="0"/>
        </a:p>
      </dgm:t>
    </dgm:pt>
    <dgm:pt modelId="{05875B15-EEE4-7C46-8793-2843B01A2866}" type="sibTrans" cxnId="{5B279146-A43B-EA4A-978E-3EC58E6B8B74}">
      <dgm:prSet/>
      <dgm:spPr/>
      <dgm:t>
        <a:bodyPr/>
        <a:lstStyle/>
        <a:p>
          <a:endParaRPr lang="en-US"/>
        </a:p>
      </dgm:t>
    </dgm:pt>
    <dgm:pt modelId="{17EBB363-36E6-E347-8DB6-286FF56F7B1F}">
      <dgm:prSet custT="1"/>
      <dgm:spPr>
        <a:solidFill>
          <a:srgbClr val="C5BE97"/>
        </a:solidFill>
        <a:ln>
          <a:solidFill>
            <a:schemeClr val="tx1"/>
          </a:solidFill>
        </a:ln>
      </dgm:spPr>
      <dgm:t>
        <a:bodyPr/>
        <a:lstStyle/>
        <a:p>
          <a:r>
            <a:rPr lang="en-US" sz="1200" dirty="0">
              <a:solidFill>
                <a:schemeClr val="tx1"/>
              </a:solidFill>
              <a:latin typeface="Cambria"/>
              <a:cs typeface="Cambria"/>
            </a:rPr>
            <a:t>Discretionary T.O. = 106</a:t>
          </a:r>
        </a:p>
      </dgm:t>
    </dgm:pt>
    <dgm:pt modelId="{0A2A7C7B-5F9D-524F-8CC8-1F266B4AFE37}" type="parTrans" cxnId="{571BC259-1D6F-CB4A-A66B-1D4BE0B811E3}">
      <dgm:prSet/>
      <dgm:spPr/>
      <dgm:t>
        <a:bodyPr/>
        <a:lstStyle/>
        <a:p>
          <a:endParaRPr lang="en-US" dirty="0"/>
        </a:p>
      </dgm:t>
    </dgm:pt>
    <dgm:pt modelId="{09E38C10-0F4F-FD4C-814B-CF728D2AC3D6}" type="sibTrans" cxnId="{571BC259-1D6F-CB4A-A66B-1D4BE0B811E3}">
      <dgm:prSet/>
      <dgm:spPr/>
      <dgm:t>
        <a:bodyPr/>
        <a:lstStyle/>
        <a:p>
          <a:endParaRPr lang="en-US"/>
        </a:p>
      </dgm:t>
    </dgm:pt>
    <dgm:pt modelId="{896A19C3-08B4-B340-A075-D591F0EDB0CE}" type="pres">
      <dgm:prSet presAssocID="{4DDF7A48-542B-6E43-B471-68675C3F9720}" presName="Name0" presStyleCnt="0">
        <dgm:presLayoutVars>
          <dgm:chPref val="1"/>
          <dgm:dir/>
          <dgm:animOne val="branch"/>
          <dgm:animLvl val="lvl"/>
          <dgm:resizeHandles val="exact"/>
        </dgm:presLayoutVars>
      </dgm:prSet>
      <dgm:spPr/>
      <dgm:t>
        <a:bodyPr/>
        <a:lstStyle/>
        <a:p>
          <a:endParaRPr lang="en-US"/>
        </a:p>
      </dgm:t>
    </dgm:pt>
    <dgm:pt modelId="{F0057194-E587-9B42-99B8-96333D6BF2D0}" type="pres">
      <dgm:prSet presAssocID="{75E1DBAA-E90E-B84F-B49E-3255FC6856E4}" presName="root1" presStyleCnt="0"/>
      <dgm:spPr/>
    </dgm:pt>
    <dgm:pt modelId="{A9824C5C-BD26-F742-AEF7-5AE97C32B338}" type="pres">
      <dgm:prSet presAssocID="{75E1DBAA-E90E-B84F-B49E-3255FC6856E4}" presName="LevelOneTextNode" presStyleLbl="node0" presStyleIdx="0" presStyleCnt="1" custAng="0" custScaleX="232169">
        <dgm:presLayoutVars>
          <dgm:chPref val="3"/>
        </dgm:presLayoutVars>
      </dgm:prSet>
      <dgm:spPr/>
      <dgm:t>
        <a:bodyPr/>
        <a:lstStyle/>
        <a:p>
          <a:endParaRPr lang="en-US"/>
        </a:p>
      </dgm:t>
    </dgm:pt>
    <dgm:pt modelId="{5FF01D6B-2890-754C-85BC-C845F8F1C5AB}" type="pres">
      <dgm:prSet presAssocID="{75E1DBAA-E90E-B84F-B49E-3255FC6856E4}" presName="level2hierChild" presStyleCnt="0"/>
      <dgm:spPr/>
    </dgm:pt>
    <dgm:pt modelId="{4BB12B07-E0B0-244B-9AFA-4076452CCB4D}" type="pres">
      <dgm:prSet presAssocID="{802247FB-D612-4843-909E-107726A7274E}" presName="conn2-1" presStyleLbl="parChTrans1D2" presStyleIdx="0" presStyleCnt="6"/>
      <dgm:spPr/>
      <dgm:t>
        <a:bodyPr/>
        <a:lstStyle/>
        <a:p>
          <a:endParaRPr lang="en-US"/>
        </a:p>
      </dgm:t>
    </dgm:pt>
    <dgm:pt modelId="{00CCD104-CA0A-7E45-864D-48E202FAA8A1}" type="pres">
      <dgm:prSet presAssocID="{802247FB-D612-4843-909E-107726A7274E}" presName="connTx" presStyleLbl="parChTrans1D2" presStyleIdx="0" presStyleCnt="6"/>
      <dgm:spPr/>
      <dgm:t>
        <a:bodyPr/>
        <a:lstStyle/>
        <a:p>
          <a:endParaRPr lang="en-US"/>
        </a:p>
      </dgm:t>
    </dgm:pt>
    <dgm:pt modelId="{18318E3C-AE27-5748-968F-C49BDB579E87}" type="pres">
      <dgm:prSet presAssocID="{BA326490-7CB5-4241-AEBC-75A616B76038}" presName="root2" presStyleCnt="0"/>
      <dgm:spPr/>
    </dgm:pt>
    <dgm:pt modelId="{6CDD8727-9E98-9A4C-AC89-D6FB3600A855}" type="pres">
      <dgm:prSet presAssocID="{BA326490-7CB5-4241-AEBC-75A616B76038}" presName="LevelTwoTextNode" presStyleLbl="node2" presStyleIdx="0" presStyleCnt="6">
        <dgm:presLayoutVars>
          <dgm:chPref val="3"/>
        </dgm:presLayoutVars>
      </dgm:prSet>
      <dgm:spPr/>
      <dgm:t>
        <a:bodyPr/>
        <a:lstStyle/>
        <a:p>
          <a:endParaRPr lang="en-US"/>
        </a:p>
      </dgm:t>
    </dgm:pt>
    <dgm:pt modelId="{6FE4D031-2608-674D-8628-8DD3E29F9C35}" type="pres">
      <dgm:prSet presAssocID="{BA326490-7CB5-4241-AEBC-75A616B76038}" presName="level3hierChild" presStyleCnt="0"/>
      <dgm:spPr/>
    </dgm:pt>
    <dgm:pt modelId="{9E7CDE60-DBCC-DA4D-8910-535E32E9F7E0}" type="pres">
      <dgm:prSet presAssocID="{828455C0-ECBE-574B-9385-ECEB6789C634}" presName="conn2-1" presStyleLbl="parChTrans1D2" presStyleIdx="1" presStyleCnt="6"/>
      <dgm:spPr/>
      <dgm:t>
        <a:bodyPr/>
        <a:lstStyle/>
        <a:p>
          <a:endParaRPr lang="en-US"/>
        </a:p>
      </dgm:t>
    </dgm:pt>
    <dgm:pt modelId="{23733020-5743-2F44-A870-DAEDC6367CA6}" type="pres">
      <dgm:prSet presAssocID="{828455C0-ECBE-574B-9385-ECEB6789C634}" presName="connTx" presStyleLbl="parChTrans1D2" presStyleIdx="1" presStyleCnt="6"/>
      <dgm:spPr/>
      <dgm:t>
        <a:bodyPr/>
        <a:lstStyle/>
        <a:p>
          <a:endParaRPr lang="en-US"/>
        </a:p>
      </dgm:t>
    </dgm:pt>
    <dgm:pt modelId="{85D6356B-0AA6-0947-B160-6AAC97855D27}" type="pres">
      <dgm:prSet presAssocID="{82028D4E-48DF-7B4B-8A7F-395CE5104B90}" presName="root2" presStyleCnt="0"/>
      <dgm:spPr/>
    </dgm:pt>
    <dgm:pt modelId="{7D1A8EB9-038B-084C-8147-6F8DCEEEFF55}" type="pres">
      <dgm:prSet presAssocID="{82028D4E-48DF-7B4B-8A7F-395CE5104B90}" presName="LevelTwoTextNode" presStyleLbl="node2" presStyleIdx="1" presStyleCnt="6">
        <dgm:presLayoutVars>
          <dgm:chPref val="3"/>
        </dgm:presLayoutVars>
      </dgm:prSet>
      <dgm:spPr/>
      <dgm:t>
        <a:bodyPr/>
        <a:lstStyle/>
        <a:p>
          <a:endParaRPr lang="en-US"/>
        </a:p>
      </dgm:t>
    </dgm:pt>
    <dgm:pt modelId="{F6D01E01-90E9-C44E-8F73-C3050AFAFF8C}" type="pres">
      <dgm:prSet presAssocID="{82028D4E-48DF-7B4B-8A7F-395CE5104B90}" presName="level3hierChild" presStyleCnt="0"/>
      <dgm:spPr/>
    </dgm:pt>
    <dgm:pt modelId="{2A334A37-B761-AA43-B72F-AE121A56547D}" type="pres">
      <dgm:prSet presAssocID="{D7667FFB-09F1-2A42-8527-F29F12ABB38D}" presName="conn2-1" presStyleLbl="parChTrans1D2" presStyleIdx="2" presStyleCnt="6"/>
      <dgm:spPr/>
      <dgm:t>
        <a:bodyPr/>
        <a:lstStyle/>
        <a:p>
          <a:endParaRPr lang="en-US"/>
        </a:p>
      </dgm:t>
    </dgm:pt>
    <dgm:pt modelId="{2A444F53-BED1-7E4A-9AEA-FFDE073A17FE}" type="pres">
      <dgm:prSet presAssocID="{D7667FFB-09F1-2A42-8527-F29F12ABB38D}" presName="connTx" presStyleLbl="parChTrans1D2" presStyleIdx="2" presStyleCnt="6"/>
      <dgm:spPr/>
      <dgm:t>
        <a:bodyPr/>
        <a:lstStyle/>
        <a:p>
          <a:endParaRPr lang="en-US"/>
        </a:p>
      </dgm:t>
    </dgm:pt>
    <dgm:pt modelId="{6BA051D9-D0F8-7B43-8F3C-9933A981B28C}" type="pres">
      <dgm:prSet presAssocID="{68E06BFB-5046-1642-917E-857E17CE9988}" presName="root2" presStyleCnt="0"/>
      <dgm:spPr/>
    </dgm:pt>
    <dgm:pt modelId="{378EE273-73CE-8D44-9FD9-DB623E560732}" type="pres">
      <dgm:prSet presAssocID="{68E06BFB-5046-1642-917E-857E17CE9988}" presName="LevelTwoTextNode" presStyleLbl="node2" presStyleIdx="2" presStyleCnt="6">
        <dgm:presLayoutVars>
          <dgm:chPref val="3"/>
        </dgm:presLayoutVars>
      </dgm:prSet>
      <dgm:spPr/>
      <dgm:t>
        <a:bodyPr/>
        <a:lstStyle/>
        <a:p>
          <a:endParaRPr lang="en-US"/>
        </a:p>
      </dgm:t>
    </dgm:pt>
    <dgm:pt modelId="{5333EF04-F576-AF4B-9863-CF8572D31D03}" type="pres">
      <dgm:prSet presAssocID="{68E06BFB-5046-1642-917E-857E17CE9988}" presName="level3hierChild" presStyleCnt="0"/>
      <dgm:spPr/>
    </dgm:pt>
    <dgm:pt modelId="{CFD11061-60A5-1C49-8C5E-A9FEE8F1E115}" type="pres">
      <dgm:prSet presAssocID="{7A51A1DE-CE30-9A4D-81A0-34E2872D0000}" presName="conn2-1" presStyleLbl="parChTrans1D2" presStyleIdx="3" presStyleCnt="6"/>
      <dgm:spPr/>
      <dgm:t>
        <a:bodyPr/>
        <a:lstStyle/>
        <a:p>
          <a:endParaRPr lang="en-US"/>
        </a:p>
      </dgm:t>
    </dgm:pt>
    <dgm:pt modelId="{2E794125-65BA-2646-B951-EB96CC4C7F48}" type="pres">
      <dgm:prSet presAssocID="{7A51A1DE-CE30-9A4D-81A0-34E2872D0000}" presName="connTx" presStyleLbl="parChTrans1D2" presStyleIdx="3" presStyleCnt="6"/>
      <dgm:spPr/>
      <dgm:t>
        <a:bodyPr/>
        <a:lstStyle/>
        <a:p>
          <a:endParaRPr lang="en-US"/>
        </a:p>
      </dgm:t>
    </dgm:pt>
    <dgm:pt modelId="{77EC4C09-8C06-0C4A-A8EC-6387E9698BA0}" type="pres">
      <dgm:prSet presAssocID="{D200E696-C5D5-534F-ADBF-C901545E1F44}" presName="root2" presStyleCnt="0"/>
      <dgm:spPr/>
    </dgm:pt>
    <dgm:pt modelId="{667B242A-3B91-8344-9248-BC8F87B68069}" type="pres">
      <dgm:prSet presAssocID="{D200E696-C5D5-534F-ADBF-C901545E1F44}" presName="LevelTwoTextNode" presStyleLbl="node2" presStyleIdx="3" presStyleCnt="6">
        <dgm:presLayoutVars>
          <dgm:chPref val="3"/>
        </dgm:presLayoutVars>
      </dgm:prSet>
      <dgm:spPr/>
      <dgm:t>
        <a:bodyPr/>
        <a:lstStyle/>
        <a:p>
          <a:endParaRPr lang="en-US"/>
        </a:p>
      </dgm:t>
    </dgm:pt>
    <dgm:pt modelId="{B88C8E3F-BDD7-DF4F-9FCC-2E911973DF2C}" type="pres">
      <dgm:prSet presAssocID="{D200E696-C5D5-534F-ADBF-C901545E1F44}" presName="level3hierChild" presStyleCnt="0"/>
      <dgm:spPr/>
    </dgm:pt>
    <dgm:pt modelId="{6D13C5EC-EE81-9D46-B8A7-DD0DABB0BBC1}" type="pres">
      <dgm:prSet presAssocID="{41FCDA1D-6827-9A4F-899A-320E55D5076A}" presName="conn2-1" presStyleLbl="parChTrans1D2" presStyleIdx="4" presStyleCnt="6"/>
      <dgm:spPr/>
      <dgm:t>
        <a:bodyPr/>
        <a:lstStyle/>
        <a:p>
          <a:endParaRPr lang="en-US"/>
        </a:p>
      </dgm:t>
    </dgm:pt>
    <dgm:pt modelId="{6F2C4A7F-4311-8942-9530-A2E524FAE998}" type="pres">
      <dgm:prSet presAssocID="{41FCDA1D-6827-9A4F-899A-320E55D5076A}" presName="connTx" presStyleLbl="parChTrans1D2" presStyleIdx="4" presStyleCnt="6"/>
      <dgm:spPr/>
      <dgm:t>
        <a:bodyPr/>
        <a:lstStyle/>
        <a:p>
          <a:endParaRPr lang="en-US"/>
        </a:p>
      </dgm:t>
    </dgm:pt>
    <dgm:pt modelId="{3B40F1E9-AEBA-7F42-BC8D-4440B94029D9}" type="pres">
      <dgm:prSet presAssocID="{403FC450-5BAD-9247-91B6-22FEA7D097D0}" presName="root2" presStyleCnt="0"/>
      <dgm:spPr/>
    </dgm:pt>
    <dgm:pt modelId="{01D4E8E2-0CDE-7547-8562-A1795827BB73}" type="pres">
      <dgm:prSet presAssocID="{403FC450-5BAD-9247-91B6-22FEA7D097D0}" presName="LevelTwoTextNode" presStyleLbl="node2" presStyleIdx="4" presStyleCnt="6">
        <dgm:presLayoutVars>
          <dgm:chPref val="3"/>
        </dgm:presLayoutVars>
      </dgm:prSet>
      <dgm:spPr/>
      <dgm:t>
        <a:bodyPr/>
        <a:lstStyle/>
        <a:p>
          <a:endParaRPr lang="en-US"/>
        </a:p>
      </dgm:t>
    </dgm:pt>
    <dgm:pt modelId="{7BAA4ECC-92C7-034F-8258-054FAD8B3ED4}" type="pres">
      <dgm:prSet presAssocID="{403FC450-5BAD-9247-91B6-22FEA7D097D0}" presName="level3hierChild" presStyleCnt="0"/>
      <dgm:spPr/>
    </dgm:pt>
    <dgm:pt modelId="{82E4608D-5FF2-844C-A374-E64B5CBB00D8}" type="pres">
      <dgm:prSet presAssocID="{0A2A7C7B-5F9D-524F-8CC8-1F266B4AFE37}" presName="conn2-1" presStyleLbl="parChTrans1D2" presStyleIdx="5" presStyleCnt="6"/>
      <dgm:spPr/>
      <dgm:t>
        <a:bodyPr/>
        <a:lstStyle/>
        <a:p>
          <a:endParaRPr lang="en-US"/>
        </a:p>
      </dgm:t>
    </dgm:pt>
    <dgm:pt modelId="{0A237EA2-3F41-9E48-B108-80191D1138C2}" type="pres">
      <dgm:prSet presAssocID="{0A2A7C7B-5F9D-524F-8CC8-1F266B4AFE37}" presName="connTx" presStyleLbl="parChTrans1D2" presStyleIdx="5" presStyleCnt="6"/>
      <dgm:spPr/>
      <dgm:t>
        <a:bodyPr/>
        <a:lstStyle/>
        <a:p>
          <a:endParaRPr lang="en-US"/>
        </a:p>
      </dgm:t>
    </dgm:pt>
    <dgm:pt modelId="{A1590DEB-0321-F94F-9C20-EFCFC9DA1B2B}" type="pres">
      <dgm:prSet presAssocID="{17EBB363-36E6-E347-8DB6-286FF56F7B1F}" presName="root2" presStyleCnt="0"/>
      <dgm:spPr/>
    </dgm:pt>
    <dgm:pt modelId="{1C3962CD-1089-7A4E-95D1-CCEE6EACF18D}" type="pres">
      <dgm:prSet presAssocID="{17EBB363-36E6-E347-8DB6-286FF56F7B1F}" presName="LevelTwoTextNode" presStyleLbl="node2" presStyleIdx="5" presStyleCnt="6">
        <dgm:presLayoutVars>
          <dgm:chPref val="3"/>
        </dgm:presLayoutVars>
      </dgm:prSet>
      <dgm:spPr/>
      <dgm:t>
        <a:bodyPr/>
        <a:lstStyle/>
        <a:p>
          <a:endParaRPr lang="en-US"/>
        </a:p>
      </dgm:t>
    </dgm:pt>
    <dgm:pt modelId="{708FB042-4097-744E-AE3A-407B582E15A0}" type="pres">
      <dgm:prSet presAssocID="{17EBB363-36E6-E347-8DB6-286FF56F7B1F}" presName="level3hierChild" presStyleCnt="0"/>
      <dgm:spPr/>
    </dgm:pt>
  </dgm:ptLst>
  <dgm:cxnLst>
    <dgm:cxn modelId="{E7156865-349D-3740-8C57-3208F11A66F1}" type="presOf" srcId="{D7667FFB-09F1-2A42-8527-F29F12ABB38D}" destId="{2A444F53-BED1-7E4A-9AEA-FFDE073A17FE}" srcOrd="1" destOrd="0" presId="urn:microsoft.com/office/officeart/2008/layout/HorizontalMultiLevelHierarchy"/>
    <dgm:cxn modelId="{B40B561E-3C6C-754C-92CC-78F63D764C17}" type="presOf" srcId="{17EBB363-36E6-E347-8DB6-286FF56F7B1F}" destId="{1C3962CD-1089-7A4E-95D1-CCEE6EACF18D}" srcOrd="0" destOrd="0" presId="urn:microsoft.com/office/officeart/2008/layout/HorizontalMultiLevelHierarchy"/>
    <dgm:cxn modelId="{36C646E0-1004-6C49-AC61-357DF78251D0}" type="presOf" srcId="{7A51A1DE-CE30-9A4D-81A0-34E2872D0000}" destId="{2E794125-65BA-2646-B951-EB96CC4C7F48}" srcOrd="1" destOrd="0" presId="urn:microsoft.com/office/officeart/2008/layout/HorizontalMultiLevelHierarchy"/>
    <dgm:cxn modelId="{A34EFE37-E0A4-484A-8F7F-FDAE950D7070}" type="presOf" srcId="{D7667FFB-09F1-2A42-8527-F29F12ABB38D}" destId="{2A334A37-B761-AA43-B72F-AE121A56547D}" srcOrd="0" destOrd="0" presId="urn:microsoft.com/office/officeart/2008/layout/HorizontalMultiLevelHierarchy"/>
    <dgm:cxn modelId="{C9F76F9E-106D-C049-8A1D-E3DFF9C33481}" type="presOf" srcId="{75E1DBAA-E90E-B84F-B49E-3255FC6856E4}" destId="{A9824C5C-BD26-F742-AEF7-5AE97C32B338}" srcOrd="0" destOrd="0" presId="urn:microsoft.com/office/officeart/2008/layout/HorizontalMultiLevelHierarchy"/>
    <dgm:cxn modelId="{10F00965-14E6-AC4B-AB43-7E51DE8F605D}" type="presOf" srcId="{4DDF7A48-542B-6E43-B471-68675C3F9720}" destId="{896A19C3-08B4-B340-A075-D591F0EDB0CE}" srcOrd="0" destOrd="0" presId="urn:microsoft.com/office/officeart/2008/layout/HorizontalMultiLevelHierarchy"/>
    <dgm:cxn modelId="{531F2C61-CEA8-3843-985F-11F22C0FD39A}" type="presOf" srcId="{41FCDA1D-6827-9A4F-899A-320E55D5076A}" destId="{6D13C5EC-EE81-9D46-B8A7-DD0DABB0BBC1}" srcOrd="0" destOrd="0" presId="urn:microsoft.com/office/officeart/2008/layout/HorizontalMultiLevelHierarchy"/>
    <dgm:cxn modelId="{C80CCCBF-76AA-8E44-BE08-822A7A70C695}" type="presOf" srcId="{828455C0-ECBE-574B-9385-ECEB6789C634}" destId="{9E7CDE60-DBCC-DA4D-8910-535E32E9F7E0}" srcOrd="0" destOrd="0" presId="urn:microsoft.com/office/officeart/2008/layout/HorizontalMultiLevelHierarchy"/>
    <dgm:cxn modelId="{4A0964C3-0AEC-0A4C-97CA-5462A0FE6EE7}" srcId="{75E1DBAA-E90E-B84F-B49E-3255FC6856E4}" destId="{68E06BFB-5046-1642-917E-857E17CE9988}" srcOrd="2" destOrd="0" parTransId="{D7667FFB-09F1-2A42-8527-F29F12ABB38D}" sibTransId="{74CBD8BD-7BFB-5746-A26C-132A23FAB625}"/>
    <dgm:cxn modelId="{33D69322-FC30-134A-9369-BC21A0DF190C}" type="presOf" srcId="{0A2A7C7B-5F9D-524F-8CC8-1F266B4AFE37}" destId="{0A237EA2-3F41-9E48-B108-80191D1138C2}" srcOrd="1" destOrd="0" presId="urn:microsoft.com/office/officeart/2008/layout/HorizontalMultiLevelHierarchy"/>
    <dgm:cxn modelId="{B5479A95-5DBB-1447-B013-DD89A8EC7380}" type="presOf" srcId="{802247FB-D612-4843-909E-107726A7274E}" destId="{4BB12B07-E0B0-244B-9AFA-4076452CCB4D}" srcOrd="0" destOrd="0" presId="urn:microsoft.com/office/officeart/2008/layout/HorizontalMultiLevelHierarchy"/>
    <dgm:cxn modelId="{626762FB-E0A6-5F40-A0B1-EEEB422D6574}" srcId="{75E1DBAA-E90E-B84F-B49E-3255FC6856E4}" destId="{D200E696-C5D5-534F-ADBF-C901545E1F44}" srcOrd="3" destOrd="0" parTransId="{7A51A1DE-CE30-9A4D-81A0-34E2872D0000}" sibTransId="{8A70DB75-FB5A-3A40-B417-B0DEFF861FBC}"/>
    <dgm:cxn modelId="{72A1A1CF-1154-E249-85AA-7081CA44A85F}" type="presOf" srcId="{BA326490-7CB5-4241-AEBC-75A616B76038}" destId="{6CDD8727-9E98-9A4C-AC89-D6FB3600A855}" srcOrd="0" destOrd="0" presId="urn:microsoft.com/office/officeart/2008/layout/HorizontalMultiLevelHierarchy"/>
    <dgm:cxn modelId="{422B85DC-D1DA-4743-B644-C3849B7075A4}" srcId="{75E1DBAA-E90E-B84F-B49E-3255FC6856E4}" destId="{82028D4E-48DF-7B4B-8A7F-395CE5104B90}" srcOrd="1" destOrd="0" parTransId="{828455C0-ECBE-574B-9385-ECEB6789C634}" sibTransId="{85E7C3AA-197C-A248-9282-6145E4C0C39B}"/>
    <dgm:cxn modelId="{0B9707C6-4266-284E-A38E-1F8B41291790}" type="presOf" srcId="{82028D4E-48DF-7B4B-8A7F-395CE5104B90}" destId="{7D1A8EB9-038B-084C-8147-6F8DCEEEFF55}" srcOrd="0" destOrd="0" presId="urn:microsoft.com/office/officeart/2008/layout/HorizontalMultiLevelHierarchy"/>
    <dgm:cxn modelId="{0A3C4EF7-F05A-3D4E-9803-0EC54E355B2E}" srcId="{75E1DBAA-E90E-B84F-B49E-3255FC6856E4}" destId="{BA326490-7CB5-4241-AEBC-75A616B76038}" srcOrd="0" destOrd="0" parTransId="{802247FB-D612-4843-909E-107726A7274E}" sibTransId="{6C4389B5-057E-EA45-A71A-19C9DC4C5B50}"/>
    <dgm:cxn modelId="{EB3EF406-C16B-7C47-AEDB-21332BDD7F48}" type="presOf" srcId="{7A51A1DE-CE30-9A4D-81A0-34E2872D0000}" destId="{CFD11061-60A5-1C49-8C5E-A9FEE8F1E115}" srcOrd="0" destOrd="0" presId="urn:microsoft.com/office/officeart/2008/layout/HorizontalMultiLevelHierarchy"/>
    <dgm:cxn modelId="{44C9145D-45B6-0946-9B32-AA96CFBA9F00}" type="presOf" srcId="{41FCDA1D-6827-9A4F-899A-320E55D5076A}" destId="{6F2C4A7F-4311-8942-9530-A2E524FAE998}" srcOrd="1" destOrd="0" presId="urn:microsoft.com/office/officeart/2008/layout/HorizontalMultiLevelHierarchy"/>
    <dgm:cxn modelId="{D1F353E9-9DF7-B143-8629-C50F3693E2CA}" type="presOf" srcId="{D200E696-C5D5-534F-ADBF-C901545E1F44}" destId="{667B242A-3B91-8344-9248-BC8F87B68069}" srcOrd="0" destOrd="0" presId="urn:microsoft.com/office/officeart/2008/layout/HorizontalMultiLevelHierarchy"/>
    <dgm:cxn modelId="{8A0A83DE-0805-6F44-844F-AAAC9ACE21D0}" type="presOf" srcId="{828455C0-ECBE-574B-9385-ECEB6789C634}" destId="{23733020-5743-2F44-A870-DAEDC6367CA6}" srcOrd="1" destOrd="0" presId="urn:microsoft.com/office/officeart/2008/layout/HorizontalMultiLevelHierarchy"/>
    <dgm:cxn modelId="{AC735E67-FD43-1842-8848-5F45C978C580}" type="presOf" srcId="{403FC450-5BAD-9247-91B6-22FEA7D097D0}" destId="{01D4E8E2-0CDE-7547-8562-A1795827BB73}" srcOrd="0" destOrd="0" presId="urn:microsoft.com/office/officeart/2008/layout/HorizontalMultiLevelHierarchy"/>
    <dgm:cxn modelId="{DB5BED69-96FE-0540-B970-A1118A912B56}" srcId="{4DDF7A48-542B-6E43-B471-68675C3F9720}" destId="{75E1DBAA-E90E-B84F-B49E-3255FC6856E4}" srcOrd="0" destOrd="0" parTransId="{7A413A66-C815-FE42-A876-827471D1880D}" sibTransId="{5BD84E8E-E434-F14D-BD13-75B51EFCB764}"/>
    <dgm:cxn modelId="{5B279146-A43B-EA4A-978E-3EC58E6B8B74}" srcId="{75E1DBAA-E90E-B84F-B49E-3255FC6856E4}" destId="{403FC450-5BAD-9247-91B6-22FEA7D097D0}" srcOrd="4" destOrd="0" parTransId="{41FCDA1D-6827-9A4F-899A-320E55D5076A}" sibTransId="{05875B15-EEE4-7C46-8793-2843B01A2866}"/>
    <dgm:cxn modelId="{4C2F192E-E531-A04F-B3D4-37DF1141A546}" type="presOf" srcId="{68E06BFB-5046-1642-917E-857E17CE9988}" destId="{378EE273-73CE-8D44-9FD9-DB623E560732}" srcOrd="0" destOrd="0" presId="urn:microsoft.com/office/officeart/2008/layout/HorizontalMultiLevelHierarchy"/>
    <dgm:cxn modelId="{D4107201-1186-B541-84BB-D5FC453906DA}" type="presOf" srcId="{802247FB-D612-4843-909E-107726A7274E}" destId="{00CCD104-CA0A-7E45-864D-48E202FAA8A1}" srcOrd="1" destOrd="0" presId="urn:microsoft.com/office/officeart/2008/layout/HorizontalMultiLevelHierarchy"/>
    <dgm:cxn modelId="{CF6A3983-CC8E-7A42-9DF3-348479AF8A3E}" type="presOf" srcId="{0A2A7C7B-5F9D-524F-8CC8-1F266B4AFE37}" destId="{82E4608D-5FF2-844C-A374-E64B5CBB00D8}" srcOrd="0" destOrd="0" presId="urn:microsoft.com/office/officeart/2008/layout/HorizontalMultiLevelHierarchy"/>
    <dgm:cxn modelId="{571BC259-1D6F-CB4A-A66B-1D4BE0B811E3}" srcId="{75E1DBAA-E90E-B84F-B49E-3255FC6856E4}" destId="{17EBB363-36E6-E347-8DB6-286FF56F7B1F}" srcOrd="5" destOrd="0" parTransId="{0A2A7C7B-5F9D-524F-8CC8-1F266B4AFE37}" sibTransId="{09E38C10-0F4F-FD4C-814B-CF728D2AC3D6}"/>
    <dgm:cxn modelId="{795DAA2E-EB5D-3D4A-99B1-62AF7D1688B3}" type="presParOf" srcId="{896A19C3-08B4-B340-A075-D591F0EDB0CE}" destId="{F0057194-E587-9B42-99B8-96333D6BF2D0}" srcOrd="0" destOrd="0" presId="urn:microsoft.com/office/officeart/2008/layout/HorizontalMultiLevelHierarchy"/>
    <dgm:cxn modelId="{7CEF0A79-E94B-8049-AC10-A4D68C64BEDB}" type="presParOf" srcId="{F0057194-E587-9B42-99B8-96333D6BF2D0}" destId="{A9824C5C-BD26-F742-AEF7-5AE97C32B338}" srcOrd="0" destOrd="0" presId="urn:microsoft.com/office/officeart/2008/layout/HorizontalMultiLevelHierarchy"/>
    <dgm:cxn modelId="{B5D34CC6-9AE7-BF48-8099-830BE2226036}" type="presParOf" srcId="{F0057194-E587-9B42-99B8-96333D6BF2D0}" destId="{5FF01D6B-2890-754C-85BC-C845F8F1C5AB}" srcOrd="1" destOrd="0" presId="urn:microsoft.com/office/officeart/2008/layout/HorizontalMultiLevelHierarchy"/>
    <dgm:cxn modelId="{DA4D6F27-0CD0-254B-A52F-48BB86099C0A}" type="presParOf" srcId="{5FF01D6B-2890-754C-85BC-C845F8F1C5AB}" destId="{4BB12B07-E0B0-244B-9AFA-4076452CCB4D}" srcOrd="0" destOrd="0" presId="urn:microsoft.com/office/officeart/2008/layout/HorizontalMultiLevelHierarchy"/>
    <dgm:cxn modelId="{8D482675-C397-4745-99F9-BE046462BAD7}" type="presParOf" srcId="{4BB12B07-E0B0-244B-9AFA-4076452CCB4D}" destId="{00CCD104-CA0A-7E45-864D-48E202FAA8A1}" srcOrd="0" destOrd="0" presId="urn:microsoft.com/office/officeart/2008/layout/HorizontalMultiLevelHierarchy"/>
    <dgm:cxn modelId="{A3E6BE6C-B349-BC42-8377-EE459E77E9DA}" type="presParOf" srcId="{5FF01D6B-2890-754C-85BC-C845F8F1C5AB}" destId="{18318E3C-AE27-5748-968F-C49BDB579E87}" srcOrd="1" destOrd="0" presId="urn:microsoft.com/office/officeart/2008/layout/HorizontalMultiLevelHierarchy"/>
    <dgm:cxn modelId="{1D560DBF-53BE-144E-B241-275577043142}" type="presParOf" srcId="{18318E3C-AE27-5748-968F-C49BDB579E87}" destId="{6CDD8727-9E98-9A4C-AC89-D6FB3600A855}" srcOrd="0" destOrd="0" presId="urn:microsoft.com/office/officeart/2008/layout/HorizontalMultiLevelHierarchy"/>
    <dgm:cxn modelId="{AA2CAA49-F333-C34E-9DF4-BD2D61EED7AA}" type="presParOf" srcId="{18318E3C-AE27-5748-968F-C49BDB579E87}" destId="{6FE4D031-2608-674D-8628-8DD3E29F9C35}" srcOrd="1" destOrd="0" presId="urn:microsoft.com/office/officeart/2008/layout/HorizontalMultiLevelHierarchy"/>
    <dgm:cxn modelId="{D3AA324D-8847-B94C-9B52-9782EBD98535}" type="presParOf" srcId="{5FF01D6B-2890-754C-85BC-C845F8F1C5AB}" destId="{9E7CDE60-DBCC-DA4D-8910-535E32E9F7E0}" srcOrd="2" destOrd="0" presId="urn:microsoft.com/office/officeart/2008/layout/HorizontalMultiLevelHierarchy"/>
    <dgm:cxn modelId="{C3D4A76E-CF9B-1345-B635-A3C526E0DFFE}" type="presParOf" srcId="{9E7CDE60-DBCC-DA4D-8910-535E32E9F7E0}" destId="{23733020-5743-2F44-A870-DAEDC6367CA6}" srcOrd="0" destOrd="0" presId="urn:microsoft.com/office/officeart/2008/layout/HorizontalMultiLevelHierarchy"/>
    <dgm:cxn modelId="{5ECBC1C6-B84B-B443-8E70-CBBC0BA365FE}" type="presParOf" srcId="{5FF01D6B-2890-754C-85BC-C845F8F1C5AB}" destId="{85D6356B-0AA6-0947-B160-6AAC97855D27}" srcOrd="3" destOrd="0" presId="urn:microsoft.com/office/officeart/2008/layout/HorizontalMultiLevelHierarchy"/>
    <dgm:cxn modelId="{3E04CE3D-8374-D34E-927A-862422C16110}" type="presParOf" srcId="{85D6356B-0AA6-0947-B160-6AAC97855D27}" destId="{7D1A8EB9-038B-084C-8147-6F8DCEEEFF55}" srcOrd="0" destOrd="0" presId="urn:microsoft.com/office/officeart/2008/layout/HorizontalMultiLevelHierarchy"/>
    <dgm:cxn modelId="{5425CC77-6AFB-FE4B-803F-CB9007014F50}" type="presParOf" srcId="{85D6356B-0AA6-0947-B160-6AAC97855D27}" destId="{F6D01E01-90E9-C44E-8F73-C3050AFAFF8C}" srcOrd="1" destOrd="0" presId="urn:microsoft.com/office/officeart/2008/layout/HorizontalMultiLevelHierarchy"/>
    <dgm:cxn modelId="{5F2A3195-3A0A-5C4D-9CFF-739A133DD1B9}" type="presParOf" srcId="{5FF01D6B-2890-754C-85BC-C845F8F1C5AB}" destId="{2A334A37-B761-AA43-B72F-AE121A56547D}" srcOrd="4" destOrd="0" presId="urn:microsoft.com/office/officeart/2008/layout/HorizontalMultiLevelHierarchy"/>
    <dgm:cxn modelId="{C812EDBC-7F68-AF40-97FE-343E58748D16}" type="presParOf" srcId="{2A334A37-B761-AA43-B72F-AE121A56547D}" destId="{2A444F53-BED1-7E4A-9AEA-FFDE073A17FE}" srcOrd="0" destOrd="0" presId="urn:microsoft.com/office/officeart/2008/layout/HorizontalMultiLevelHierarchy"/>
    <dgm:cxn modelId="{1964C1FB-91DC-AE4E-B7B6-11C7B9D5F373}" type="presParOf" srcId="{5FF01D6B-2890-754C-85BC-C845F8F1C5AB}" destId="{6BA051D9-D0F8-7B43-8F3C-9933A981B28C}" srcOrd="5" destOrd="0" presId="urn:microsoft.com/office/officeart/2008/layout/HorizontalMultiLevelHierarchy"/>
    <dgm:cxn modelId="{33AADC78-363B-AE44-8664-4791F62DFF0F}" type="presParOf" srcId="{6BA051D9-D0F8-7B43-8F3C-9933A981B28C}" destId="{378EE273-73CE-8D44-9FD9-DB623E560732}" srcOrd="0" destOrd="0" presId="urn:microsoft.com/office/officeart/2008/layout/HorizontalMultiLevelHierarchy"/>
    <dgm:cxn modelId="{37AB5208-831B-BC4B-BDC0-14AE2112809A}" type="presParOf" srcId="{6BA051D9-D0F8-7B43-8F3C-9933A981B28C}" destId="{5333EF04-F576-AF4B-9863-CF8572D31D03}" srcOrd="1" destOrd="0" presId="urn:microsoft.com/office/officeart/2008/layout/HorizontalMultiLevelHierarchy"/>
    <dgm:cxn modelId="{5A564E83-9386-2D4C-B389-CB92FE791A92}" type="presParOf" srcId="{5FF01D6B-2890-754C-85BC-C845F8F1C5AB}" destId="{CFD11061-60A5-1C49-8C5E-A9FEE8F1E115}" srcOrd="6" destOrd="0" presId="urn:microsoft.com/office/officeart/2008/layout/HorizontalMultiLevelHierarchy"/>
    <dgm:cxn modelId="{F0C72657-0833-4540-BEF5-56DC9844A884}" type="presParOf" srcId="{CFD11061-60A5-1C49-8C5E-A9FEE8F1E115}" destId="{2E794125-65BA-2646-B951-EB96CC4C7F48}" srcOrd="0" destOrd="0" presId="urn:microsoft.com/office/officeart/2008/layout/HorizontalMultiLevelHierarchy"/>
    <dgm:cxn modelId="{FACA72FE-2538-4245-BB0E-0DFD3987B01D}" type="presParOf" srcId="{5FF01D6B-2890-754C-85BC-C845F8F1C5AB}" destId="{77EC4C09-8C06-0C4A-A8EC-6387E9698BA0}" srcOrd="7" destOrd="0" presId="urn:microsoft.com/office/officeart/2008/layout/HorizontalMultiLevelHierarchy"/>
    <dgm:cxn modelId="{68A3D767-515F-464E-BC68-0B95DA6DFD16}" type="presParOf" srcId="{77EC4C09-8C06-0C4A-A8EC-6387E9698BA0}" destId="{667B242A-3B91-8344-9248-BC8F87B68069}" srcOrd="0" destOrd="0" presId="urn:microsoft.com/office/officeart/2008/layout/HorizontalMultiLevelHierarchy"/>
    <dgm:cxn modelId="{30702239-788F-6047-A8D0-3E9ACC18266A}" type="presParOf" srcId="{77EC4C09-8C06-0C4A-A8EC-6387E9698BA0}" destId="{B88C8E3F-BDD7-DF4F-9FCC-2E911973DF2C}" srcOrd="1" destOrd="0" presId="urn:microsoft.com/office/officeart/2008/layout/HorizontalMultiLevelHierarchy"/>
    <dgm:cxn modelId="{C41C376F-9F67-8741-B93A-FBE8C2E94EC5}" type="presParOf" srcId="{5FF01D6B-2890-754C-85BC-C845F8F1C5AB}" destId="{6D13C5EC-EE81-9D46-B8A7-DD0DABB0BBC1}" srcOrd="8" destOrd="0" presId="urn:microsoft.com/office/officeart/2008/layout/HorizontalMultiLevelHierarchy"/>
    <dgm:cxn modelId="{278DD7E0-FA69-0142-8B9D-A1DD7743407E}" type="presParOf" srcId="{6D13C5EC-EE81-9D46-B8A7-DD0DABB0BBC1}" destId="{6F2C4A7F-4311-8942-9530-A2E524FAE998}" srcOrd="0" destOrd="0" presId="urn:microsoft.com/office/officeart/2008/layout/HorizontalMultiLevelHierarchy"/>
    <dgm:cxn modelId="{01D72C86-4931-3346-AA39-172593DDDCF7}" type="presParOf" srcId="{5FF01D6B-2890-754C-85BC-C845F8F1C5AB}" destId="{3B40F1E9-AEBA-7F42-BC8D-4440B94029D9}" srcOrd="9" destOrd="0" presId="urn:microsoft.com/office/officeart/2008/layout/HorizontalMultiLevelHierarchy"/>
    <dgm:cxn modelId="{BC78A496-CD23-A946-8B3D-1F7A9F01F2DC}" type="presParOf" srcId="{3B40F1E9-AEBA-7F42-BC8D-4440B94029D9}" destId="{01D4E8E2-0CDE-7547-8562-A1795827BB73}" srcOrd="0" destOrd="0" presId="urn:microsoft.com/office/officeart/2008/layout/HorizontalMultiLevelHierarchy"/>
    <dgm:cxn modelId="{E704CD0D-80BE-2E41-81BB-5E8A59380AD1}" type="presParOf" srcId="{3B40F1E9-AEBA-7F42-BC8D-4440B94029D9}" destId="{7BAA4ECC-92C7-034F-8258-054FAD8B3ED4}" srcOrd="1" destOrd="0" presId="urn:microsoft.com/office/officeart/2008/layout/HorizontalMultiLevelHierarchy"/>
    <dgm:cxn modelId="{0FCE301C-CB32-5F4F-90CB-E3F0560C1C8D}" type="presParOf" srcId="{5FF01D6B-2890-754C-85BC-C845F8F1C5AB}" destId="{82E4608D-5FF2-844C-A374-E64B5CBB00D8}" srcOrd="10" destOrd="0" presId="urn:microsoft.com/office/officeart/2008/layout/HorizontalMultiLevelHierarchy"/>
    <dgm:cxn modelId="{63A6A891-F736-104C-8D7F-095410ABD2B7}" type="presParOf" srcId="{82E4608D-5FF2-844C-A374-E64B5CBB00D8}" destId="{0A237EA2-3F41-9E48-B108-80191D1138C2}" srcOrd="0" destOrd="0" presId="urn:microsoft.com/office/officeart/2008/layout/HorizontalMultiLevelHierarchy"/>
    <dgm:cxn modelId="{E7DB4163-FDA8-CE4D-9793-5E6C7DD33C3E}" type="presParOf" srcId="{5FF01D6B-2890-754C-85BC-C845F8F1C5AB}" destId="{A1590DEB-0321-F94F-9C20-EFCFC9DA1B2B}" srcOrd="11" destOrd="0" presId="urn:microsoft.com/office/officeart/2008/layout/HorizontalMultiLevelHierarchy"/>
    <dgm:cxn modelId="{A2BE8DEE-0ACD-6F4F-B730-D0BCE208396C}" type="presParOf" srcId="{A1590DEB-0321-F94F-9C20-EFCFC9DA1B2B}" destId="{1C3962CD-1089-7A4E-95D1-CCEE6EACF18D}" srcOrd="0" destOrd="0" presId="urn:microsoft.com/office/officeart/2008/layout/HorizontalMultiLevelHierarchy"/>
    <dgm:cxn modelId="{21A97251-666B-F24C-A7E9-9BE7E8331639}" type="presParOf" srcId="{A1590DEB-0321-F94F-9C20-EFCFC9DA1B2B}" destId="{708FB042-4097-744E-AE3A-407B582E15A0}" srcOrd="1" destOrd="0" presId="urn:microsoft.com/office/officeart/2008/layout/HorizontalMultiLevelHierarchy"/>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DDF7A48-542B-6E43-B471-68675C3F9720}" type="doc">
      <dgm:prSet loTypeId="urn:microsoft.com/office/officeart/2008/layout/HorizontalMultiLevelHierarchy" loCatId="" qsTypeId="urn:microsoft.com/office/officeart/2005/8/quickstyle/simple4" qsCatId="simple" csTypeId="urn:microsoft.com/office/officeart/2005/8/colors/accent1_2" csCatId="accent1" phldr="1"/>
      <dgm:spPr/>
      <dgm:t>
        <a:bodyPr/>
        <a:lstStyle/>
        <a:p>
          <a:endParaRPr lang="en-US"/>
        </a:p>
      </dgm:t>
    </dgm:pt>
    <dgm:pt modelId="{82028D4E-48DF-7B4B-8A7F-395CE5104B90}">
      <dgm:prSet phldrT="[Text]" custT="1"/>
      <dgm:spPr>
        <a:solidFill>
          <a:srgbClr val="C4BD97"/>
        </a:solidFill>
        <a:ln>
          <a:solidFill>
            <a:srgbClr val="000000"/>
          </a:solidFill>
        </a:ln>
      </dgm:spPr>
      <dgm:t>
        <a:bodyPr/>
        <a:lstStyle/>
        <a:p>
          <a:r>
            <a:rPr lang="en-US" sz="1200" dirty="0">
              <a:solidFill>
                <a:srgbClr val="000000"/>
              </a:solidFill>
              <a:latin typeface="Cambria"/>
              <a:cs typeface="Cambria"/>
            </a:rPr>
            <a:t>Non-Discretionary IAT = $0</a:t>
          </a:r>
        </a:p>
      </dgm:t>
    </dgm:pt>
    <dgm:pt modelId="{828455C0-ECBE-574B-9385-ECEB6789C634}" type="parTrans" cxnId="{422B85DC-D1DA-4743-B644-C3849B7075A4}">
      <dgm:prSet/>
      <dgm:spPr/>
      <dgm:t>
        <a:bodyPr/>
        <a:lstStyle/>
        <a:p>
          <a:endParaRPr lang="en-US" dirty="0">
            <a:latin typeface="Cambria"/>
            <a:cs typeface="Cambria"/>
          </a:endParaRPr>
        </a:p>
      </dgm:t>
    </dgm:pt>
    <dgm:pt modelId="{85E7C3AA-197C-A248-9282-6145E4C0C39B}" type="sibTrans" cxnId="{422B85DC-D1DA-4743-B644-C3849B7075A4}">
      <dgm:prSet/>
      <dgm:spPr/>
      <dgm:t>
        <a:bodyPr/>
        <a:lstStyle/>
        <a:p>
          <a:endParaRPr lang="en-US">
            <a:latin typeface="Cambria"/>
            <a:cs typeface="Cambria"/>
          </a:endParaRPr>
        </a:p>
      </dgm:t>
    </dgm:pt>
    <dgm:pt modelId="{68E06BFB-5046-1642-917E-857E17CE9988}">
      <dgm:prSet custT="1"/>
      <dgm:spPr>
        <a:solidFill>
          <a:srgbClr val="C4BD97"/>
        </a:solidFill>
        <a:ln>
          <a:solidFill>
            <a:srgbClr val="000000"/>
          </a:solidFill>
        </a:ln>
      </dgm:spPr>
      <dgm:t>
        <a:bodyPr/>
        <a:lstStyle/>
        <a:p>
          <a:r>
            <a:rPr lang="en-US" sz="1200" dirty="0">
              <a:solidFill>
                <a:srgbClr val="000000"/>
              </a:solidFill>
              <a:latin typeface="Cambria"/>
              <a:cs typeface="Cambria"/>
            </a:rPr>
            <a:t>Non-Discretionary FSGR = $3,697,089</a:t>
          </a:r>
        </a:p>
      </dgm:t>
    </dgm:pt>
    <dgm:pt modelId="{D7667FFB-09F1-2A42-8527-F29F12ABB38D}" type="parTrans" cxnId="{4A0964C3-0AEC-0A4C-97CA-5462A0FE6EE7}">
      <dgm:prSet/>
      <dgm:spPr/>
      <dgm:t>
        <a:bodyPr/>
        <a:lstStyle/>
        <a:p>
          <a:endParaRPr lang="en-US" dirty="0">
            <a:latin typeface="Cambria"/>
            <a:cs typeface="Cambria"/>
          </a:endParaRPr>
        </a:p>
      </dgm:t>
    </dgm:pt>
    <dgm:pt modelId="{74CBD8BD-7BFB-5746-A26C-132A23FAB625}" type="sibTrans" cxnId="{4A0964C3-0AEC-0A4C-97CA-5462A0FE6EE7}">
      <dgm:prSet/>
      <dgm:spPr/>
      <dgm:t>
        <a:bodyPr/>
        <a:lstStyle/>
        <a:p>
          <a:endParaRPr lang="en-US">
            <a:latin typeface="Cambria"/>
            <a:cs typeface="Cambria"/>
          </a:endParaRPr>
        </a:p>
      </dgm:t>
    </dgm:pt>
    <dgm:pt modelId="{75E1DBAA-E90E-B84F-B49E-3255FC6856E4}">
      <dgm:prSet phldrT="[Text]" custT="1"/>
      <dgm:spPr>
        <a:solidFill>
          <a:srgbClr val="0F253E"/>
        </a:solidFill>
        <a:ln>
          <a:solidFill>
            <a:srgbClr val="000000"/>
          </a:solidFill>
        </a:ln>
      </dgm:spPr>
      <dgm:t>
        <a:bodyPr anchor="ctr"/>
        <a:lstStyle/>
        <a:p>
          <a:pPr>
            <a:lnSpc>
              <a:spcPct val="100000"/>
            </a:lnSpc>
          </a:pPr>
          <a:r>
            <a:rPr lang="en-US" sz="1400" dirty="0">
              <a:latin typeface="Cambria"/>
              <a:cs typeface="Cambria"/>
            </a:rPr>
            <a:t>FY23 Recommended</a:t>
          </a:r>
        </a:p>
        <a:p>
          <a:pPr>
            <a:lnSpc>
              <a:spcPct val="100000"/>
            </a:lnSpc>
          </a:pPr>
          <a:r>
            <a:rPr lang="en-US" sz="1400" dirty="0">
              <a:latin typeface="Cambria"/>
              <a:cs typeface="Cambria"/>
            </a:rPr>
            <a:t>Non-Discretionary — $3,697,089</a:t>
          </a:r>
        </a:p>
      </dgm:t>
    </dgm:pt>
    <dgm:pt modelId="{5BD84E8E-E434-F14D-BD13-75B51EFCB764}" type="sibTrans" cxnId="{DB5BED69-96FE-0540-B970-A1118A912B56}">
      <dgm:prSet/>
      <dgm:spPr/>
      <dgm:t>
        <a:bodyPr/>
        <a:lstStyle/>
        <a:p>
          <a:endParaRPr lang="en-US">
            <a:latin typeface="Cambria"/>
            <a:cs typeface="Cambria"/>
          </a:endParaRPr>
        </a:p>
      </dgm:t>
    </dgm:pt>
    <dgm:pt modelId="{7A413A66-C815-FE42-A876-827471D1880D}" type="parTrans" cxnId="{DB5BED69-96FE-0540-B970-A1118A912B56}">
      <dgm:prSet/>
      <dgm:spPr/>
      <dgm:t>
        <a:bodyPr/>
        <a:lstStyle/>
        <a:p>
          <a:endParaRPr lang="en-US">
            <a:latin typeface="Cambria"/>
            <a:cs typeface="Cambria"/>
          </a:endParaRPr>
        </a:p>
      </dgm:t>
    </dgm:pt>
    <dgm:pt modelId="{D3826A41-D8A7-F545-A4C9-88A1986056C7}">
      <dgm:prSet custT="1"/>
      <dgm:spPr>
        <a:solidFill>
          <a:srgbClr val="C5BE97"/>
        </a:solidFill>
        <a:ln>
          <a:solidFill>
            <a:srgbClr val="000000"/>
          </a:solidFill>
        </a:ln>
      </dgm:spPr>
      <dgm:t>
        <a:bodyPr/>
        <a:lstStyle/>
        <a:p>
          <a:r>
            <a:rPr lang="en-US" sz="1200" dirty="0">
              <a:solidFill>
                <a:srgbClr val="000000"/>
              </a:solidFill>
              <a:latin typeface="Cambria"/>
              <a:cs typeface="Cambria"/>
            </a:rPr>
            <a:t>Non-Discretionary DEDS = $0</a:t>
          </a:r>
        </a:p>
      </dgm:t>
    </dgm:pt>
    <dgm:pt modelId="{78E1B85A-B86F-6C4A-B698-5E157131F37D}" type="parTrans" cxnId="{96EA75EA-2B0B-4B49-9C8B-0CC875F3BC76}">
      <dgm:prSet/>
      <dgm:spPr/>
      <dgm:t>
        <a:bodyPr/>
        <a:lstStyle/>
        <a:p>
          <a:endParaRPr lang="en-US" dirty="0"/>
        </a:p>
      </dgm:t>
    </dgm:pt>
    <dgm:pt modelId="{9489E118-0B7E-5145-8749-94C3D7A211C8}" type="sibTrans" cxnId="{96EA75EA-2B0B-4B49-9C8B-0CC875F3BC76}">
      <dgm:prSet/>
      <dgm:spPr/>
      <dgm:t>
        <a:bodyPr/>
        <a:lstStyle/>
        <a:p>
          <a:endParaRPr lang="en-US"/>
        </a:p>
      </dgm:t>
    </dgm:pt>
    <dgm:pt modelId="{42F9CD3C-5768-AF4C-A2ED-F90BAE26DCEF}">
      <dgm:prSet custT="1"/>
      <dgm:spPr>
        <a:solidFill>
          <a:srgbClr val="C5BE97"/>
        </a:solidFill>
        <a:ln>
          <a:solidFill>
            <a:srgbClr val="000000"/>
          </a:solidFill>
        </a:ln>
      </dgm:spPr>
      <dgm:t>
        <a:bodyPr/>
        <a:lstStyle/>
        <a:p>
          <a:r>
            <a:rPr lang="en-US" sz="1200" dirty="0">
              <a:solidFill>
                <a:srgbClr val="000000"/>
              </a:solidFill>
              <a:latin typeface="Cambria"/>
              <a:cs typeface="Cambria"/>
            </a:rPr>
            <a:t>Non-Discretionary FED = $0</a:t>
          </a:r>
        </a:p>
      </dgm:t>
    </dgm:pt>
    <dgm:pt modelId="{4C2AE1CC-14E9-244E-89D8-D4756D35991A}" type="parTrans" cxnId="{BF642EDA-01DD-BF4D-B077-49DAAEB7CC1B}">
      <dgm:prSet/>
      <dgm:spPr/>
      <dgm:t>
        <a:bodyPr/>
        <a:lstStyle/>
        <a:p>
          <a:endParaRPr lang="en-US" dirty="0"/>
        </a:p>
      </dgm:t>
    </dgm:pt>
    <dgm:pt modelId="{3D19FC1A-DD56-E042-81D0-95B75F7F3343}" type="sibTrans" cxnId="{BF642EDA-01DD-BF4D-B077-49DAAEB7CC1B}">
      <dgm:prSet/>
      <dgm:spPr/>
      <dgm:t>
        <a:bodyPr/>
        <a:lstStyle/>
        <a:p>
          <a:endParaRPr lang="en-US"/>
        </a:p>
      </dgm:t>
    </dgm:pt>
    <dgm:pt modelId="{FADD3564-9552-6D48-ACCB-344B0EB7845C}">
      <dgm:prSet custT="1"/>
      <dgm:spPr>
        <a:solidFill>
          <a:srgbClr val="C5BE97"/>
        </a:solidFill>
        <a:ln>
          <a:solidFill>
            <a:srgbClr val="000000"/>
          </a:solidFill>
        </a:ln>
      </dgm:spPr>
      <dgm:t>
        <a:bodyPr/>
        <a:lstStyle/>
        <a:p>
          <a:r>
            <a:rPr lang="en-US" sz="1200" dirty="0">
              <a:solidFill>
                <a:srgbClr val="000000"/>
              </a:solidFill>
              <a:latin typeface="Cambria"/>
              <a:cs typeface="Cambria"/>
            </a:rPr>
            <a:t>Non-Discretionary T.O. = 0</a:t>
          </a:r>
        </a:p>
      </dgm:t>
    </dgm:pt>
    <dgm:pt modelId="{774050B8-8540-8045-942B-8793ED076817}" type="parTrans" cxnId="{2FA8A714-97FF-0B46-9A49-CEE59935D0C4}">
      <dgm:prSet/>
      <dgm:spPr/>
      <dgm:t>
        <a:bodyPr/>
        <a:lstStyle/>
        <a:p>
          <a:endParaRPr lang="en-US" dirty="0"/>
        </a:p>
      </dgm:t>
    </dgm:pt>
    <dgm:pt modelId="{D1AA582C-FE74-9D42-BFB9-B722C5727A9A}" type="sibTrans" cxnId="{2FA8A714-97FF-0B46-9A49-CEE59935D0C4}">
      <dgm:prSet/>
      <dgm:spPr/>
      <dgm:t>
        <a:bodyPr/>
        <a:lstStyle/>
        <a:p>
          <a:endParaRPr lang="en-US"/>
        </a:p>
      </dgm:t>
    </dgm:pt>
    <dgm:pt modelId="{BA326490-7CB5-4241-AEBC-75A616B76038}">
      <dgm:prSet phldrT="[Text]" custT="1"/>
      <dgm:spPr>
        <a:solidFill>
          <a:srgbClr val="C4BD97"/>
        </a:solidFill>
        <a:ln>
          <a:solidFill>
            <a:srgbClr val="000000"/>
          </a:solidFill>
        </a:ln>
      </dgm:spPr>
      <dgm:t>
        <a:bodyPr/>
        <a:lstStyle/>
        <a:p>
          <a:r>
            <a:rPr lang="en-US" sz="1200" dirty="0">
              <a:solidFill>
                <a:srgbClr val="000000"/>
              </a:solidFill>
              <a:latin typeface="Cambria"/>
              <a:cs typeface="Cambria"/>
            </a:rPr>
            <a:t>Non-Discretionary SGF = $0</a:t>
          </a:r>
        </a:p>
      </dgm:t>
    </dgm:pt>
    <dgm:pt modelId="{6C4389B5-057E-EA45-A71A-19C9DC4C5B50}" type="sibTrans" cxnId="{0A3C4EF7-F05A-3D4E-9803-0EC54E355B2E}">
      <dgm:prSet/>
      <dgm:spPr/>
      <dgm:t>
        <a:bodyPr/>
        <a:lstStyle/>
        <a:p>
          <a:endParaRPr lang="en-US">
            <a:latin typeface="Cambria"/>
            <a:cs typeface="Cambria"/>
          </a:endParaRPr>
        </a:p>
      </dgm:t>
    </dgm:pt>
    <dgm:pt modelId="{802247FB-D612-4843-909E-107726A7274E}" type="parTrans" cxnId="{0A3C4EF7-F05A-3D4E-9803-0EC54E355B2E}">
      <dgm:prSet/>
      <dgm:spPr/>
      <dgm:t>
        <a:bodyPr/>
        <a:lstStyle/>
        <a:p>
          <a:endParaRPr lang="en-US" dirty="0">
            <a:latin typeface="Cambria"/>
            <a:cs typeface="Cambria"/>
          </a:endParaRPr>
        </a:p>
      </dgm:t>
    </dgm:pt>
    <dgm:pt modelId="{896A19C3-08B4-B340-A075-D591F0EDB0CE}" type="pres">
      <dgm:prSet presAssocID="{4DDF7A48-542B-6E43-B471-68675C3F9720}" presName="Name0" presStyleCnt="0">
        <dgm:presLayoutVars>
          <dgm:chPref val="1"/>
          <dgm:dir val="rev"/>
          <dgm:animOne val="branch"/>
          <dgm:animLvl val="lvl"/>
          <dgm:resizeHandles val="exact"/>
        </dgm:presLayoutVars>
      </dgm:prSet>
      <dgm:spPr/>
      <dgm:t>
        <a:bodyPr/>
        <a:lstStyle/>
        <a:p>
          <a:endParaRPr lang="en-US"/>
        </a:p>
      </dgm:t>
    </dgm:pt>
    <dgm:pt modelId="{F0057194-E587-9B42-99B8-96333D6BF2D0}" type="pres">
      <dgm:prSet presAssocID="{75E1DBAA-E90E-B84F-B49E-3255FC6856E4}" presName="root1" presStyleCnt="0"/>
      <dgm:spPr/>
    </dgm:pt>
    <dgm:pt modelId="{A9824C5C-BD26-F742-AEF7-5AE97C32B338}" type="pres">
      <dgm:prSet presAssocID="{75E1DBAA-E90E-B84F-B49E-3255FC6856E4}" presName="LevelOneTextNode" presStyleLbl="node0" presStyleIdx="0" presStyleCnt="1" custScaleX="191572" custLinFactNeighborX="35922" custLinFactNeighborY="0">
        <dgm:presLayoutVars>
          <dgm:chPref val="3"/>
        </dgm:presLayoutVars>
      </dgm:prSet>
      <dgm:spPr/>
      <dgm:t>
        <a:bodyPr/>
        <a:lstStyle/>
        <a:p>
          <a:endParaRPr lang="en-US"/>
        </a:p>
      </dgm:t>
    </dgm:pt>
    <dgm:pt modelId="{5FF01D6B-2890-754C-85BC-C845F8F1C5AB}" type="pres">
      <dgm:prSet presAssocID="{75E1DBAA-E90E-B84F-B49E-3255FC6856E4}" presName="level2hierChild" presStyleCnt="0"/>
      <dgm:spPr/>
    </dgm:pt>
    <dgm:pt modelId="{4BB12B07-E0B0-244B-9AFA-4076452CCB4D}" type="pres">
      <dgm:prSet presAssocID="{802247FB-D612-4843-909E-107726A7274E}" presName="conn2-1" presStyleLbl="parChTrans1D2" presStyleIdx="0" presStyleCnt="6"/>
      <dgm:spPr/>
      <dgm:t>
        <a:bodyPr/>
        <a:lstStyle/>
        <a:p>
          <a:endParaRPr lang="en-US"/>
        </a:p>
      </dgm:t>
    </dgm:pt>
    <dgm:pt modelId="{00CCD104-CA0A-7E45-864D-48E202FAA8A1}" type="pres">
      <dgm:prSet presAssocID="{802247FB-D612-4843-909E-107726A7274E}" presName="connTx" presStyleLbl="parChTrans1D2" presStyleIdx="0" presStyleCnt="6"/>
      <dgm:spPr/>
      <dgm:t>
        <a:bodyPr/>
        <a:lstStyle/>
        <a:p>
          <a:endParaRPr lang="en-US"/>
        </a:p>
      </dgm:t>
    </dgm:pt>
    <dgm:pt modelId="{18318E3C-AE27-5748-968F-C49BDB579E87}" type="pres">
      <dgm:prSet presAssocID="{BA326490-7CB5-4241-AEBC-75A616B76038}" presName="root2" presStyleCnt="0"/>
      <dgm:spPr/>
    </dgm:pt>
    <dgm:pt modelId="{6CDD8727-9E98-9A4C-AC89-D6FB3600A855}" type="pres">
      <dgm:prSet presAssocID="{BA326490-7CB5-4241-AEBC-75A616B76038}" presName="LevelTwoTextNode" presStyleLbl="node2" presStyleIdx="0" presStyleCnt="6">
        <dgm:presLayoutVars>
          <dgm:chPref val="3"/>
        </dgm:presLayoutVars>
      </dgm:prSet>
      <dgm:spPr/>
      <dgm:t>
        <a:bodyPr/>
        <a:lstStyle/>
        <a:p>
          <a:endParaRPr lang="en-US"/>
        </a:p>
      </dgm:t>
    </dgm:pt>
    <dgm:pt modelId="{6FE4D031-2608-674D-8628-8DD3E29F9C35}" type="pres">
      <dgm:prSet presAssocID="{BA326490-7CB5-4241-AEBC-75A616B76038}" presName="level3hierChild" presStyleCnt="0"/>
      <dgm:spPr/>
    </dgm:pt>
    <dgm:pt modelId="{9E7CDE60-DBCC-DA4D-8910-535E32E9F7E0}" type="pres">
      <dgm:prSet presAssocID="{828455C0-ECBE-574B-9385-ECEB6789C634}" presName="conn2-1" presStyleLbl="parChTrans1D2" presStyleIdx="1" presStyleCnt="6"/>
      <dgm:spPr/>
      <dgm:t>
        <a:bodyPr/>
        <a:lstStyle/>
        <a:p>
          <a:endParaRPr lang="en-US"/>
        </a:p>
      </dgm:t>
    </dgm:pt>
    <dgm:pt modelId="{23733020-5743-2F44-A870-DAEDC6367CA6}" type="pres">
      <dgm:prSet presAssocID="{828455C0-ECBE-574B-9385-ECEB6789C634}" presName="connTx" presStyleLbl="parChTrans1D2" presStyleIdx="1" presStyleCnt="6"/>
      <dgm:spPr/>
      <dgm:t>
        <a:bodyPr/>
        <a:lstStyle/>
        <a:p>
          <a:endParaRPr lang="en-US"/>
        </a:p>
      </dgm:t>
    </dgm:pt>
    <dgm:pt modelId="{85D6356B-0AA6-0947-B160-6AAC97855D27}" type="pres">
      <dgm:prSet presAssocID="{82028D4E-48DF-7B4B-8A7F-395CE5104B90}" presName="root2" presStyleCnt="0"/>
      <dgm:spPr/>
    </dgm:pt>
    <dgm:pt modelId="{7D1A8EB9-038B-084C-8147-6F8DCEEEFF55}" type="pres">
      <dgm:prSet presAssocID="{82028D4E-48DF-7B4B-8A7F-395CE5104B90}" presName="LevelTwoTextNode" presStyleLbl="node2" presStyleIdx="1" presStyleCnt="6">
        <dgm:presLayoutVars>
          <dgm:chPref val="3"/>
        </dgm:presLayoutVars>
      </dgm:prSet>
      <dgm:spPr/>
      <dgm:t>
        <a:bodyPr/>
        <a:lstStyle/>
        <a:p>
          <a:endParaRPr lang="en-US"/>
        </a:p>
      </dgm:t>
    </dgm:pt>
    <dgm:pt modelId="{F6D01E01-90E9-C44E-8F73-C3050AFAFF8C}" type="pres">
      <dgm:prSet presAssocID="{82028D4E-48DF-7B4B-8A7F-395CE5104B90}" presName="level3hierChild" presStyleCnt="0"/>
      <dgm:spPr/>
    </dgm:pt>
    <dgm:pt modelId="{2A334A37-B761-AA43-B72F-AE121A56547D}" type="pres">
      <dgm:prSet presAssocID="{D7667FFB-09F1-2A42-8527-F29F12ABB38D}" presName="conn2-1" presStyleLbl="parChTrans1D2" presStyleIdx="2" presStyleCnt="6"/>
      <dgm:spPr/>
      <dgm:t>
        <a:bodyPr/>
        <a:lstStyle/>
        <a:p>
          <a:endParaRPr lang="en-US"/>
        </a:p>
      </dgm:t>
    </dgm:pt>
    <dgm:pt modelId="{2A444F53-BED1-7E4A-9AEA-FFDE073A17FE}" type="pres">
      <dgm:prSet presAssocID="{D7667FFB-09F1-2A42-8527-F29F12ABB38D}" presName="connTx" presStyleLbl="parChTrans1D2" presStyleIdx="2" presStyleCnt="6"/>
      <dgm:spPr/>
      <dgm:t>
        <a:bodyPr/>
        <a:lstStyle/>
        <a:p>
          <a:endParaRPr lang="en-US"/>
        </a:p>
      </dgm:t>
    </dgm:pt>
    <dgm:pt modelId="{6BA051D9-D0F8-7B43-8F3C-9933A981B28C}" type="pres">
      <dgm:prSet presAssocID="{68E06BFB-5046-1642-917E-857E17CE9988}" presName="root2" presStyleCnt="0"/>
      <dgm:spPr/>
    </dgm:pt>
    <dgm:pt modelId="{378EE273-73CE-8D44-9FD9-DB623E560732}" type="pres">
      <dgm:prSet presAssocID="{68E06BFB-5046-1642-917E-857E17CE9988}" presName="LevelTwoTextNode" presStyleLbl="node2" presStyleIdx="2" presStyleCnt="6">
        <dgm:presLayoutVars>
          <dgm:chPref val="3"/>
        </dgm:presLayoutVars>
      </dgm:prSet>
      <dgm:spPr/>
      <dgm:t>
        <a:bodyPr/>
        <a:lstStyle/>
        <a:p>
          <a:endParaRPr lang="en-US"/>
        </a:p>
      </dgm:t>
    </dgm:pt>
    <dgm:pt modelId="{5333EF04-F576-AF4B-9863-CF8572D31D03}" type="pres">
      <dgm:prSet presAssocID="{68E06BFB-5046-1642-917E-857E17CE9988}" presName="level3hierChild" presStyleCnt="0"/>
      <dgm:spPr/>
    </dgm:pt>
    <dgm:pt modelId="{91B2C301-CA8A-4746-8904-04497A139DDE}" type="pres">
      <dgm:prSet presAssocID="{78E1B85A-B86F-6C4A-B698-5E157131F37D}" presName="conn2-1" presStyleLbl="parChTrans1D2" presStyleIdx="3" presStyleCnt="6"/>
      <dgm:spPr/>
      <dgm:t>
        <a:bodyPr/>
        <a:lstStyle/>
        <a:p>
          <a:endParaRPr lang="en-US"/>
        </a:p>
      </dgm:t>
    </dgm:pt>
    <dgm:pt modelId="{6B2EA639-494E-BE44-8C43-BA593350216E}" type="pres">
      <dgm:prSet presAssocID="{78E1B85A-B86F-6C4A-B698-5E157131F37D}" presName="connTx" presStyleLbl="parChTrans1D2" presStyleIdx="3" presStyleCnt="6"/>
      <dgm:spPr/>
      <dgm:t>
        <a:bodyPr/>
        <a:lstStyle/>
        <a:p>
          <a:endParaRPr lang="en-US"/>
        </a:p>
      </dgm:t>
    </dgm:pt>
    <dgm:pt modelId="{A1CE440B-7572-324A-A7B4-A75A349A0899}" type="pres">
      <dgm:prSet presAssocID="{D3826A41-D8A7-F545-A4C9-88A1986056C7}" presName="root2" presStyleCnt="0"/>
      <dgm:spPr/>
    </dgm:pt>
    <dgm:pt modelId="{065EB03F-A2E4-B14B-81BA-1554CC82607B}" type="pres">
      <dgm:prSet presAssocID="{D3826A41-D8A7-F545-A4C9-88A1986056C7}" presName="LevelTwoTextNode" presStyleLbl="node2" presStyleIdx="3" presStyleCnt="6">
        <dgm:presLayoutVars>
          <dgm:chPref val="3"/>
        </dgm:presLayoutVars>
      </dgm:prSet>
      <dgm:spPr/>
      <dgm:t>
        <a:bodyPr/>
        <a:lstStyle/>
        <a:p>
          <a:endParaRPr lang="en-US"/>
        </a:p>
      </dgm:t>
    </dgm:pt>
    <dgm:pt modelId="{70E62657-8996-6241-865F-941F468F9FAA}" type="pres">
      <dgm:prSet presAssocID="{D3826A41-D8A7-F545-A4C9-88A1986056C7}" presName="level3hierChild" presStyleCnt="0"/>
      <dgm:spPr/>
    </dgm:pt>
    <dgm:pt modelId="{37CCB80B-1D12-CC4A-9F4F-8ACE91BEF2BA}" type="pres">
      <dgm:prSet presAssocID="{4C2AE1CC-14E9-244E-89D8-D4756D35991A}" presName="conn2-1" presStyleLbl="parChTrans1D2" presStyleIdx="4" presStyleCnt="6"/>
      <dgm:spPr/>
      <dgm:t>
        <a:bodyPr/>
        <a:lstStyle/>
        <a:p>
          <a:endParaRPr lang="en-US"/>
        </a:p>
      </dgm:t>
    </dgm:pt>
    <dgm:pt modelId="{4B3914B1-71B1-2744-A626-8E0BBD0FC6A0}" type="pres">
      <dgm:prSet presAssocID="{4C2AE1CC-14E9-244E-89D8-D4756D35991A}" presName="connTx" presStyleLbl="parChTrans1D2" presStyleIdx="4" presStyleCnt="6"/>
      <dgm:spPr/>
      <dgm:t>
        <a:bodyPr/>
        <a:lstStyle/>
        <a:p>
          <a:endParaRPr lang="en-US"/>
        </a:p>
      </dgm:t>
    </dgm:pt>
    <dgm:pt modelId="{C36E2EF6-6C87-7149-A2AC-B2CD92BC29DF}" type="pres">
      <dgm:prSet presAssocID="{42F9CD3C-5768-AF4C-A2ED-F90BAE26DCEF}" presName="root2" presStyleCnt="0"/>
      <dgm:spPr/>
    </dgm:pt>
    <dgm:pt modelId="{B9117FB7-99CB-7444-A273-825252065A82}" type="pres">
      <dgm:prSet presAssocID="{42F9CD3C-5768-AF4C-A2ED-F90BAE26DCEF}" presName="LevelTwoTextNode" presStyleLbl="node2" presStyleIdx="4" presStyleCnt="6">
        <dgm:presLayoutVars>
          <dgm:chPref val="3"/>
        </dgm:presLayoutVars>
      </dgm:prSet>
      <dgm:spPr/>
      <dgm:t>
        <a:bodyPr/>
        <a:lstStyle/>
        <a:p>
          <a:endParaRPr lang="en-US"/>
        </a:p>
      </dgm:t>
    </dgm:pt>
    <dgm:pt modelId="{9DC0B5EC-A676-5C4A-89CA-54D690581110}" type="pres">
      <dgm:prSet presAssocID="{42F9CD3C-5768-AF4C-A2ED-F90BAE26DCEF}" presName="level3hierChild" presStyleCnt="0"/>
      <dgm:spPr/>
    </dgm:pt>
    <dgm:pt modelId="{26EA4C2D-5C76-CC45-BF6D-15E718273D04}" type="pres">
      <dgm:prSet presAssocID="{774050B8-8540-8045-942B-8793ED076817}" presName="conn2-1" presStyleLbl="parChTrans1D2" presStyleIdx="5" presStyleCnt="6"/>
      <dgm:spPr/>
      <dgm:t>
        <a:bodyPr/>
        <a:lstStyle/>
        <a:p>
          <a:endParaRPr lang="en-US"/>
        </a:p>
      </dgm:t>
    </dgm:pt>
    <dgm:pt modelId="{1B4980DE-DB23-DA46-BBD1-89A036DA0C76}" type="pres">
      <dgm:prSet presAssocID="{774050B8-8540-8045-942B-8793ED076817}" presName="connTx" presStyleLbl="parChTrans1D2" presStyleIdx="5" presStyleCnt="6"/>
      <dgm:spPr/>
      <dgm:t>
        <a:bodyPr/>
        <a:lstStyle/>
        <a:p>
          <a:endParaRPr lang="en-US"/>
        </a:p>
      </dgm:t>
    </dgm:pt>
    <dgm:pt modelId="{188A6B10-3772-0340-89DB-947E4DDE7738}" type="pres">
      <dgm:prSet presAssocID="{FADD3564-9552-6D48-ACCB-344B0EB7845C}" presName="root2" presStyleCnt="0"/>
      <dgm:spPr/>
    </dgm:pt>
    <dgm:pt modelId="{E8021BAD-B20C-EC4D-8146-7CC63F416528}" type="pres">
      <dgm:prSet presAssocID="{FADD3564-9552-6D48-ACCB-344B0EB7845C}" presName="LevelTwoTextNode" presStyleLbl="node2" presStyleIdx="5" presStyleCnt="6">
        <dgm:presLayoutVars>
          <dgm:chPref val="3"/>
        </dgm:presLayoutVars>
      </dgm:prSet>
      <dgm:spPr/>
      <dgm:t>
        <a:bodyPr/>
        <a:lstStyle/>
        <a:p>
          <a:endParaRPr lang="en-US"/>
        </a:p>
      </dgm:t>
    </dgm:pt>
    <dgm:pt modelId="{4398EECD-4F69-C044-87AF-43766716CCD0}" type="pres">
      <dgm:prSet presAssocID="{FADD3564-9552-6D48-ACCB-344B0EB7845C}" presName="level3hierChild" presStyleCnt="0"/>
      <dgm:spPr/>
    </dgm:pt>
  </dgm:ptLst>
  <dgm:cxnLst>
    <dgm:cxn modelId="{E602972F-35E5-A741-A079-5B041491298E}" type="presOf" srcId="{802247FB-D612-4843-909E-107726A7274E}" destId="{4BB12B07-E0B0-244B-9AFA-4076452CCB4D}" srcOrd="0" destOrd="0" presId="urn:microsoft.com/office/officeart/2008/layout/HorizontalMultiLevelHierarchy"/>
    <dgm:cxn modelId="{185D7F2F-B546-F646-88B5-A7BA35FC02A7}" type="presOf" srcId="{828455C0-ECBE-574B-9385-ECEB6789C634}" destId="{9E7CDE60-DBCC-DA4D-8910-535E32E9F7E0}" srcOrd="0" destOrd="0" presId="urn:microsoft.com/office/officeart/2008/layout/HorizontalMultiLevelHierarchy"/>
    <dgm:cxn modelId="{4A0964C3-0AEC-0A4C-97CA-5462A0FE6EE7}" srcId="{75E1DBAA-E90E-B84F-B49E-3255FC6856E4}" destId="{68E06BFB-5046-1642-917E-857E17CE9988}" srcOrd="2" destOrd="0" parTransId="{D7667FFB-09F1-2A42-8527-F29F12ABB38D}" sibTransId="{74CBD8BD-7BFB-5746-A26C-132A23FAB625}"/>
    <dgm:cxn modelId="{80C15354-F11F-9043-B3BD-13A617C45A70}" type="presOf" srcId="{BA326490-7CB5-4241-AEBC-75A616B76038}" destId="{6CDD8727-9E98-9A4C-AC89-D6FB3600A855}" srcOrd="0" destOrd="0" presId="urn:microsoft.com/office/officeart/2008/layout/HorizontalMultiLevelHierarchy"/>
    <dgm:cxn modelId="{BF642EDA-01DD-BF4D-B077-49DAAEB7CC1B}" srcId="{75E1DBAA-E90E-B84F-B49E-3255FC6856E4}" destId="{42F9CD3C-5768-AF4C-A2ED-F90BAE26DCEF}" srcOrd="4" destOrd="0" parTransId="{4C2AE1CC-14E9-244E-89D8-D4756D35991A}" sibTransId="{3D19FC1A-DD56-E042-81D0-95B75F7F3343}"/>
    <dgm:cxn modelId="{9204FCDF-FEAB-7947-B051-0D2B4FDAAC65}" type="presOf" srcId="{82028D4E-48DF-7B4B-8A7F-395CE5104B90}" destId="{7D1A8EB9-038B-084C-8147-6F8DCEEEFF55}" srcOrd="0" destOrd="0" presId="urn:microsoft.com/office/officeart/2008/layout/HorizontalMultiLevelHierarchy"/>
    <dgm:cxn modelId="{9C8BC265-5BD5-1140-B056-FF6ED2037453}" type="presOf" srcId="{68E06BFB-5046-1642-917E-857E17CE9988}" destId="{378EE273-73CE-8D44-9FD9-DB623E560732}" srcOrd="0" destOrd="0" presId="urn:microsoft.com/office/officeart/2008/layout/HorizontalMultiLevelHierarchy"/>
    <dgm:cxn modelId="{3C080D00-E183-EA4F-B38F-4EADD66C96F3}" type="presOf" srcId="{78E1B85A-B86F-6C4A-B698-5E157131F37D}" destId="{91B2C301-CA8A-4746-8904-04497A139DDE}" srcOrd="0" destOrd="0" presId="urn:microsoft.com/office/officeart/2008/layout/HorizontalMultiLevelHierarchy"/>
    <dgm:cxn modelId="{9CAF558E-26F8-7142-8F16-45C0E852E457}" type="presOf" srcId="{774050B8-8540-8045-942B-8793ED076817}" destId="{26EA4C2D-5C76-CC45-BF6D-15E718273D04}" srcOrd="0" destOrd="0" presId="urn:microsoft.com/office/officeart/2008/layout/HorizontalMultiLevelHierarchy"/>
    <dgm:cxn modelId="{DD83588F-10A4-1546-95DD-5EAF0B809AFB}" type="presOf" srcId="{828455C0-ECBE-574B-9385-ECEB6789C634}" destId="{23733020-5743-2F44-A870-DAEDC6367CA6}" srcOrd="1" destOrd="0" presId="urn:microsoft.com/office/officeart/2008/layout/HorizontalMultiLevelHierarchy"/>
    <dgm:cxn modelId="{422B85DC-D1DA-4743-B644-C3849B7075A4}" srcId="{75E1DBAA-E90E-B84F-B49E-3255FC6856E4}" destId="{82028D4E-48DF-7B4B-8A7F-395CE5104B90}" srcOrd="1" destOrd="0" parTransId="{828455C0-ECBE-574B-9385-ECEB6789C634}" sibTransId="{85E7C3AA-197C-A248-9282-6145E4C0C39B}"/>
    <dgm:cxn modelId="{0A3C4EF7-F05A-3D4E-9803-0EC54E355B2E}" srcId="{75E1DBAA-E90E-B84F-B49E-3255FC6856E4}" destId="{BA326490-7CB5-4241-AEBC-75A616B76038}" srcOrd="0" destOrd="0" parTransId="{802247FB-D612-4843-909E-107726A7274E}" sibTransId="{6C4389B5-057E-EA45-A71A-19C9DC4C5B50}"/>
    <dgm:cxn modelId="{B660E310-FB29-444A-850B-154CB7168F37}" type="presOf" srcId="{42F9CD3C-5768-AF4C-A2ED-F90BAE26DCEF}" destId="{B9117FB7-99CB-7444-A273-825252065A82}" srcOrd="0" destOrd="0" presId="urn:microsoft.com/office/officeart/2008/layout/HorizontalMultiLevelHierarchy"/>
    <dgm:cxn modelId="{29885D3F-415B-7348-A7F3-C7F8EDFF454E}" type="presOf" srcId="{4DDF7A48-542B-6E43-B471-68675C3F9720}" destId="{896A19C3-08B4-B340-A075-D591F0EDB0CE}" srcOrd="0" destOrd="0" presId="urn:microsoft.com/office/officeart/2008/layout/HorizontalMultiLevelHierarchy"/>
    <dgm:cxn modelId="{34B89547-83F2-F442-BC4F-68D190BA268B}" type="presOf" srcId="{802247FB-D612-4843-909E-107726A7274E}" destId="{00CCD104-CA0A-7E45-864D-48E202FAA8A1}" srcOrd="1" destOrd="0" presId="urn:microsoft.com/office/officeart/2008/layout/HorizontalMultiLevelHierarchy"/>
    <dgm:cxn modelId="{B29F4572-5BFF-1F47-9D44-EBE7C9809E5F}" type="presOf" srcId="{FADD3564-9552-6D48-ACCB-344B0EB7845C}" destId="{E8021BAD-B20C-EC4D-8146-7CC63F416528}" srcOrd="0" destOrd="0" presId="urn:microsoft.com/office/officeart/2008/layout/HorizontalMultiLevelHierarchy"/>
    <dgm:cxn modelId="{FB9B046D-8B98-C74C-97E0-64221F1DB054}" type="presOf" srcId="{D7667FFB-09F1-2A42-8527-F29F12ABB38D}" destId="{2A334A37-B761-AA43-B72F-AE121A56547D}" srcOrd="0" destOrd="0" presId="urn:microsoft.com/office/officeart/2008/layout/HorizontalMultiLevelHierarchy"/>
    <dgm:cxn modelId="{96EA75EA-2B0B-4B49-9C8B-0CC875F3BC76}" srcId="{75E1DBAA-E90E-B84F-B49E-3255FC6856E4}" destId="{D3826A41-D8A7-F545-A4C9-88A1986056C7}" srcOrd="3" destOrd="0" parTransId="{78E1B85A-B86F-6C4A-B698-5E157131F37D}" sibTransId="{9489E118-0B7E-5145-8749-94C3D7A211C8}"/>
    <dgm:cxn modelId="{8BDA57E6-BF30-FE41-BBBC-CD632EA5015A}" type="presOf" srcId="{4C2AE1CC-14E9-244E-89D8-D4756D35991A}" destId="{4B3914B1-71B1-2744-A626-8E0BBD0FC6A0}" srcOrd="1" destOrd="0" presId="urn:microsoft.com/office/officeart/2008/layout/HorizontalMultiLevelHierarchy"/>
    <dgm:cxn modelId="{C2EC02D9-CD85-B14E-96CF-3A715C5D2D05}" type="presOf" srcId="{D7667FFB-09F1-2A42-8527-F29F12ABB38D}" destId="{2A444F53-BED1-7E4A-9AEA-FFDE073A17FE}" srcOrd="1" destOrd="0" presId="urn:microsoft.com/office/officeart/2008/layout/HorizontalMultiLevelHierarchy"/>
    <dgm:cxn modelId="{DB5BED69-96FE-0540-B970-A1118A912B56}" srcId="{4DDF7A48-542B-6E43-B471-68675C3F9720}" destId="{75E1DBAA-E90E-B84F-B49E-3255FC6856E4}" srcOrd="0" destOrd="0" parTransId="{7A413A66-C815-FE42-A876-827471D1880D}" sibTransId="{5BD84E8E-E434-F14D-BD13-75B51EFCB764}"/>
    <dgm:cxn modelId="{8AF64C2B-76B5-3747-9A12-73D1088957F9}" type="presOf" srcId="{78E1B85A-B86F-6C4A-B698-5E157131F37D}" destId="{6B2EA639-494E-BE44-8C43-BA593350216E}" srcOrd="1" destOrd="0" presId="urn:microsoft.com/office/officeart/2008/layout/HorizontalMultiLevelHierarchy"/>
    <dgm:cxn modelId="{5977035B-84D7-C84C-86AD-6AAF7720E837}" type="presOf" srcId="{774050B8-8540-8045-942B-8793ED076817}" destId="{1B4980DE-DB23-DA46-BBD1-89A036DA0C76}" srcOrd="1" destOrd="0" presId="urn:microsoft.com/office/officeart/2008/layout/HorizontalMultiLevelHierarchy"/>
    <dgm:cxn modelId="{2FA8A714-97FF-0B46-9A49-CEE59935D0C4}" srcId="{75E1DBAA-E90E-B84F-B49E-3255FC6856E4}" destId="{FADD3564-9552-6D48-ACCB-344B0EB7845C}" srcOrd="5" destOrd="0" parTransId="{774050B8-8540-8045-942B-8793ED076817}" sibTransId="{D1AA582C-FE74-9D42-BFB9-B722C5727A9A}"/>
    <dgm:cxn modelId="{87BA6A70-FD9B-4B4D-B42F-13E648B6C6C5}" type="presOf" srcId="{4C2AE1CC-14E9-244E-89D8-D4756D35991A}" destId="{37CCB80B-1D12-CC4A-9F4F-8ACE91BEF2BA}" srcOrd="0" destOrd="0" presId="urn:microsoft.com/office/officeart/2008/layout/HorizontalMultiLevelHierarchy"/>
    <dgm:cxn modelId="{3C71DFDF-AA7C-8F49-87A1-C144A0EE5343}" type="presOf" srcId="{D3826A41-D8A7-F545-A4C9-88A1986056C7}" destId="{065EB03F-A2E4-B14B-81BA-1554CC82607B}" srcOrd="0" destOrd="0" presId="urn:microsoft.com/office/officeart/2008/layout/HorizontalMultiLevelHierarchy"/>
    <dgm:cxn modelId="{4A39389D-49FA-3B40-88DC-D3335ADC2317}" type="presOf" srcId="{75E1DBAA-E90E-B84F-B49E-3255FC6856E4}" destId="{A9824C5C-BD26-F742-AEF7-5AE97C32B338}" srcOrd="0" destOrd="0" presId="urn:microsoft.com/office/officeart/2008/layout/HorizontalMultiLevelHierarchy"/>
    <dgm:cxn modelId="{63DCA8B1-2D6E-9E49-BB41-24A95B8DA74F}" type="presParOf" srcId="{896A19C3-08B4-B340-A075-D591F0EDB0CE}" destId="{F0057194-E587-9B42-99B8-96333D6BF2D0}" srcOrd="0" destOrd="0" presId="urn:microsoft.com/office/officeart/2008/layout/HorizontalMultiLevelHierarchy"/>
    <dgm:cxn modelId="{E2270F89-61A8-7F44-83FF-3DF164DC735F}" type="presParOf" srcId="{F0057194-E587-9B42-99B8-96333D6BF2D0}" destId="{A9824C5C-BD26-F742-AEF7-5AE97C32B338}" srcOrd="0" destOrd="0" presId="urn:microsoft.com/office/officeart/2008/layout/HorizontalMultiLevelHierarchy"/>
    <dgm:cxn modelId="{A9E91FF7-9BEF-C948-8E58-6FF5D4B2DA98}" type="presParOf" srcId="{F0057194-E587-9B42-99B8-96333D6BF2D0}" destId="{5FF01D6B-2890-754C-85BC-C845F8F1C5AB}" srcOrd="1" destOrd="0" presId="urn:microsoft.com/office/officeart/2008/layout/HorizontalMultiLevelHierarchy"/>
    <dgm:cxn modelId="{C7258C8C-1BD5-5E4D-9718-469930B91D56}" type="presParOf" srcId="{5FF01D6B-2890-754C-85BC-C845F8F1C5AB}" destId="{4BB12B07-E0B0-244B-9AFA-4076452CCB4D}" srcOrd="0" destOrd="0" presId="urn:microsoft.com/office/officeart/2008/layout/HorizontalMultiLevelHierarchy"/>
    <dgm:cxn modelId="{3BC607F5-5796-BA4A-A282-0716C39B1BA2}" type="presParOf" srcId="{4BB12B07-E0B0-244B-9AFA-4076452CCB4D}" destId="{00CCD104-CA0A-7E45-864D-48E202FAA8A1}" srcOrd="0" destOrd="0" presId="urn:microsoft.com/office/officeart/2008/layout/HorizontalMultiLevelHierarchy"/>
    <dgm:cxn modelId="{11251A0D-2810-8F43-ADCB-10AB82BAFD97}" type="presParOf" srcId="{5FF01D6B-2890-754C-85BC-C845F8F1C5AB}" destId="{18318E3C-AE27-5748-968F-C49BDB579E87}" srcOrd="1" destOrd="0" presId="urn:microsoft.com/office/officeart/2008/layout/HorizontalMultiLevelHierarchy"/>
    <dgm:cxn modelId="{4AB9696E-C1D5-C946-B103-384FBBC6872E}" type="presParOf" srcId="{18318E3C-AE27-5748-968F-C49BDB579E87}" destId="{6CDD8727-9E98-9A4C-AC89-D6FB3600A855}" srcOrd="0" destOrd="0" presId="urn:microsoft.com/office/officeart/2008/layout/HorizontalMultiLevelHierarchy"/>
    <dgm:cxn modelId="{AFAC8D9E-092E-2147-AD99-468E0959E409}" type="presParOf" srcId="{18318E3C-AE27-5748-968F-C49BDB579E87}" destId="{6FE4D031-2608-674D-8628-8DD3E29F9C35}" srcOrd="1" destOrd="0" presId="urn:microsoft.com/office/officeart/2008/layout/HorizontalMultiLevelHierarchy"/>
    <dgm:cxn modelId="{5238AC8E-0DC3-BA4D-B9CB-064A6D08956B}" type="presParOf" srcId="{5FF01D6B-2890-754C-85BC-C845F8F1C5AB}" destId="{9E7CDE60-DBCC-DA4D-8910-535E32E9F7E0}" srcOrd="2" destOrd="0" presId="urn:microsoft.com/office/officeart/2008/layout/HorizontalMultiLevelHierarchy"/>
    <dgm:cxn modelId="{6963A92F-6376-044F-A77B-2F53B0D86E0F}" type="presParOf" srcId="{9E7CDE60-DBCC-DA4D-8910-535E32E9F7E0}" destId="{23733020-5743-2F44-A870-DAEDC6367CA6}" srcOrd="0" destOrd="0" presId="urn:microsoft.com/office/officeart/2008/layout/HorizontalMultiLevelHierarchy"/>
    <dgm:cxn modelId="{E10CB4B3-10CC-B045-8FBC-BF9EB8C822EF}" type="presParOf" srcId="{5FF01D6B-2890-754C-85BC-C845F8F1C5AB}" destId="{85D6356B-0AA6-0947-B160-6AAC97855D27}" srcOrd="3" destOrd="0" presId="urn:microsoft.com/office/officeart/2008/layout/HorizontalMultiLevelHierarchy"/>
    <dgm:cxn modelId="{80563EAA-EA73-6C4B-BC95-7778E2BFD0D8}" type="presParOf" srcId="{85D6356B-0AA6-0947-B160-6AAC97855D27}" destId="{7D1A8EB9-038B-084C-8147-6F8DCEEEFF55}" srcOrd="0" destOrd="0" presId="urn:microsoft.com/office/officeart/2008/layout/HorizontalMultiLevelHierarchy"/>
    <dgm:cxn modelId="{29A365C8-E4D6-DB43-AAF6-1A9B43852984}" type="presParOf" srcId="{85D6356B-0AA6-0947-B160-6AAC97855D27}" destId="{F6D01E01-90E9-C44E-8F73-C3050AFAFF8C}" srcOrd="1" destOrd="0" presId="urn:microsoft.com/office/officeart/2008/layout/HorizontalMultiLevelHierarchy"/>
    <dgm:cxn modelId="{25381141-EA9C-5648-B94F-FEE291835641}" type="presParOf" srcId="{5FF01D6B-2890-754C-85BC-C845F8F1C5AB}" destId="{2A334A37-B761-AA43-B72F-AE121A56547D}" srcOrd="4" destOrd="0" presId="urn:microsoft.com/office/officeart/2008/layout/HorizontalMultiLevelHierarchy"/>
    <dgm:cxn modelId="{23A45C3F-3D7C-A74B-9414-E27F860AF8D9}" type="presParOf" srcId="{2A334A37-B761-AA43-B72F-AE121A56547D}" destId="{2A444F53-BED1-7E4A-9AEA-FFDE073A17FE}" srcOrd="0" destOrd="0" presId="urn:microsoft.com/office/officeart/2008/layout/HorizontalMultiLevelHierarchy"/>
    <dgm:cxn modelId="{05E30D15-81C2-EE4B-89BD-098D2E5483B5}" type="presParOf" srcId="{5FF01D6B-2890-754C-85BC-C845F8F1C5AB}" destId="{6BA051D9-D0F8-7B43-8F3C-9933A981B28C}" srcOrd="5" destOrd="0" presId="urn:microsoft.com/office/officeart/2008/layout/HorizontalMultiLevelHierarchy"/>
    <dgm:cxn modelId="{E3907099-ED93-C04B-B522-77767C2AD726}" type="presParOf" srcId="{6BA051D9-D0F8-7B43-8F3C-9933A981B28C}" destId="{378EE273-73CE-8D44-9FD9-DB623E560732}" srcOrd="0" destOrd="0" presId="urn:microsoft.com/office/officeart/2008/layout/HorizontalMultiLevelHierarchy"/>
    <dgm:cxn modelId="{364B5393-09AA-C44F-B5EB-13841C5D911D}" type="presParOf" srcId="{6BA051D9-D0F8-7B43-8F3C-9933A981B28C}" destId="{5333EF04-F576-AF4B-9863-CF8572D31D03}" srcOrd="1" destOrd="0" presId="urn:microsoft.com/office/officeart/2008/layout/HorizontalMultiLevelHierarchy"/>
    <dgm:cxn modelId="{B0D87363-0775-3A42-96C8-99F2DC002AFD}" type="presParOf" srcId="{5FF01D6B-2890-754C-85BC-C845F8F1C5AB}" destId="{91B2C301-CA8A-4746-8904-04497A139DDE}" srcOrd="6" destOrd="0" presId="urn:microsoft.com/office/officeart/2008/layout/HorizontalMultiLevelHierarchy"/>
    <dgm:cxn modelId="{D6476936-8117-CF46-9E54-A4A16DE034FD}" type="presParOf" srcId="{91B2C301-CA8A-4746-8904-04497A139DDE}" destId="{6B2EA639-494E-BE44-8C43-BA593350216E}" srcOrd="0" destOrd="0" presId="urn:microsoft.com/office/officeart/2008/layout/HorizontalMultiLevelHierarchy"/>
    <dgm:cxn modelId="{81FA2CBC-44AF-9C44-93F1-BF9760A07FB4}" type="presParOf" srcId="{5FF01D6B-2890-754C-85BC-C845F8F1C5AB}" destId="{A1CE440B-7572-324A-A7B4-A75A349A0899}" srcOrd="7" destOrd="0" presId="urn:microsoft.com/office/officeart/2008/layout/HorizontalMultiLevelHierarchy"/>
    <dgm:cxn modelId="{639F926E-EB09-3E4C-8D35-40A74A7E5FFD}" type="presParOf" srcId="{A1CE440B-7572-324A-A7B4-A75A349A0899}" destId="{065EB03F-A2E4-B14B-81BA-1554CC82607B}" srcOrd="0" destOrd="0" presId="urn:microsoft.com/office/officeart/2008/layout/HorizontalMultiLevelHierarchy"/>
    <dgm:cxn modelId="{991684A7-D0CF-D24B-BEBA-A855585A9889}" type="presParOf" srcId="{A1CE440B-7572-324A-A7B4-A75A349A0899}" destId="{70E62657-8996-6241-865F-941F468F9FAA}" srcOrd="1" destOrd="0" presId="urn:microsoft.com/office/officeart/2008/layout/HorizontalMultiLevelHierarchy"/>
    <dgm:cxn modelId="{66CA1867-7334-1849-81E6-4B2E5F290133}" type="presParOf" srcId="{5FF01D6B-2890-754C-85BC-C845F8F1C5AB}" destId="{37CCB80B-1D12-CC4A-9F4F-8ACE91BEF2BA}" srcOrd="8" destOrd="0" presId="urn:microsoft.com/office/officeart/2008/layout/HorizontalMultiLevelHierarchy"/>
    <dgm:cxn modelId="{8BFEA293-7974-BA4F-8880-AAD4DB89BF3B}" type="presParOf" srcId="{37CCB80B-1D12-CC4A-9F4F-8ACE91BEF2BA}" destId="{4B3914B1-71B1-2744-A626-8E0BBD0FC6A0}" srcOrd="0" destOrd="0" presId="urn:microsoft.com/office/officeart/2008/layout/HorizontalMultiLevelHierarchy"/>
    <dgm:cxn modelId="{5B97608E-A292-E246-9F36-6BF6CDAFD420}" type="presParOf" srcId="{5FF01D6B-2890-754C-85BC-C845F8F1C5AB}" destId="{C36E2EF6-6C87-7149-A2AC-B2CD92BC29DF}" srcOrd="9" destOrd="0" presId="urn:microsoft.com/office/officeart/2008/layout/HorizontalMultiLevelHierarchy"/>
    <dgm:cxn modelId="{848BFBDE-718B-204A-8983-F962FC41BAB9}" type="presParOf" srcId="{C36E2EF6-6C87-7149-A2AC-B2CD92BC29DF}" destId="{B9117FB7-99CB-7444-A273-825252065A82}" srcOrd="0" destOrd="0" presId="urn:microsoft.com/office/officeart/2008/layout/HorizontalMultiLevelHierarchy"/>
    <dgm:cxn modelId="{0A7A004B-DDA4-F644-9E8C-8D1F03A1ADF2}" type="presParOf" srcId="{C36E2EF6-6C87-7149-A2AC-B2CD92BC29DF}" destId="{9DC0B5EC-A676-5C4A-89CA-54D690581110}" srcOrd="1" destOrd="0" presId="urn:microsoft.com/office/officeart/2008/layout/HorizontalMultiLevelHierarchy"/>
    <dgm:cxn modelId="{0F262DE5-B512-A140-94BC-695AF16E87BE}" type="presParOf" srcId="{5FF01D6B-2890-754C-85BC-C845F8F1C5AB}" destId="{26EA4C2D-5C76-CC45-BF6D-15E718273D04}" srcOrd="10" destOrd="0" presId="urn:microsoft.com/office/officeart/2008/layout/HorizontalMultiLevelHierarchy"/>
    <dgm:cxn modelId="{A9D725A3-2BF9-8144-AF24-100CFD87C7F9}" type="presParOf" srcId="{26EA4C2D-5C76-CC45-BF6D-15E718273D04}" destId="{1B4980DE-DB23-DA46-BBD1-89A036DA0C76}" srcOrd="0" destOrd="0" presId="urn:microsoft.com/office/officeart/2008/layout/HorizontalMultiLevelHierarchy"/>
    <dgm:cxn modelId="{E8CE4D49-7B30-FC4F-9E70-003137BD1CFC}" type="presParOf" srcId="{5FF01D6B-2890-754C-85BC-C845F8F1C5AB}" destId="{188A6B10-3772-0340-89DB-947E4DDE7738}" srcOrd="11" destOrd="0" presId="urn:microsoft.com/office/officeart/2008/layout/HorizontalMultiLevelHierarchy"/>
    <dgm:cxn modelId="{B33D6FA4-6AC2-B34A-9152-068F450BAB6C}" type="presParOf" srcId="{188A6B10-3772-0340-89DB-947E4DDE7738}" destId="{E8021BAD-B20C-EC4D-8146-7CC63F416528}" srcOrd="0" destOrd="0" presId="urn:microsoft.com/office/officeart/2008/layout/HorizontalMultiLevelHierarchy"/>
    <dgm:cxn modelId="{8DAAE87A-A5BD-9E43-96C4-BA695DB83C66}" type="presParOf" srcId="{188A6B10-3772-0340-89DB-947E4DDE7738}" destId="{4398EECD-4F69-C044-87AF-43766716CCD0}" srcOrd="1" destOrd="0" presId="urn:microsoft.com/office/officeart/2008/layout/HorizontalMultiLevelHierarchy"/>
  </dgm:cxnLst>
  <dgm:bg/>
  <dgm:whole>
    <a:ln>
      <a:noFill/>
    </a:ln>
  </dgm:whole>
  <dgm:extLst>
    <a:ext uri="http://schemas.microsoft.com/office/drawing/2008/diagram">
      <dsp:dataModelExt xmlns:dsp="http://schemas.microsoft.com/office/drawing/2008/diagram" relId="rId14"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C5B224-40CB-834C-8370-F1AA03207728}">
      <dsp:nvSpPr>
        <dsp:cNvPr id="0" name=""/>
        <dsp:cNvSpPr/>
      </dsp:nvSpPr>
      <dsp:spPr>
        <a:xfrm>
          <a:off x="0" y="0"/>
          <a:ext cx="8438515" cy="0"/>
        </a:xfrm>
        <a:prstGeom prst="lin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w="28575" cap="flat" cmpd="sng" algn="ctr">
          <a:solidFill>
            <a:scrgbClr r="0" g="0" b="0"/>
          </a:solidFill>
          <a:prstDash val="solid"/>
          <a:miter lim="800000"/>
        </a:ln>
        <a:effectLst/>
      </dsp:spPr>
      <dsp:style>
        <a:lnRef idx="1">
          <a:scrgbClr r="0" g="0" b="0"/>
        </a:lnRef>
        <a:fillRef idx="3">
          <a:scrgbClr r="0" g="0" b="0"/>
        </a:fillRef>
        <a:effectRef idx="2">
          <a:scrgbClr r="0" g="0" b="0"/>
        </a:effectRef>
        <a:fontRef idx="minor">
          <a:schemeClr val="lt1"/>
        </a:fontRef>
      </dsp:style>
    </dsp:sp>
    <dsp:sp modelId="{798D5BC2-D423-744E-96E8-988EEF4EDE98}">
      <dsp:nvSpPr>
        <dsp:cNvPr id="0" name=""/>
        <dsp:cNvSpPr/>
      </dsp:nvSpPr>
      <dsp:spPr>
        <a:xfrm>
          <a:off x="0" y="0"/>
          <a:ext cx="2154490" cy="4656298"/>
        </a:xfrm>
        <a:prstGeom prst="rect">
          <a:avLst/>
        </a:prstGeom>
        <a:gradFill flip="none" rotWithShape="1">
          <a:gsLst>
            <a:gs pos="90000">
              <a:srgbClr val="0F253E"/>
            </a:gs>
            <a:gs pos="50000">
              <a:schemeClr val="accent1">
                <a:lumMod val="50000"/>
              </a:schemeClr>
            </a:gs>
          </a:gsLst>
          <a:path path="shape">
            <a:fillToRect l="50000" t="50000" r="50000" b="50000"/>
          </a:path>
          <a:tileRect/>
        </a:gradFill>
        <a:ln>
          <a:solidFill>
            <a:srgbClr val="254061"/>
          </a:solid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a:solidFill>
                <a:schemeClr val="bg1"/>
              </a:solidFill>
              <a:latin typeface="Cambria"/>
              <a:cs typeface="Cambria"/>
            </a:rPr>
            <a:t>Executive Department</a:t>
          </a:r>
        </a:p>
        <a:p>
          <a:pPr lvl="0" algn="ctr" defTabSz="1244600">
            <a:lnSpc>
              <a:spcPct val="90000"/>
            </a:lnSpc>
            <a:spcBef>
              <a:spcPct val="0"/>
            </a:spcBef>
            <a:spcAft>
              <a:spcPct val="35000"/>
            </a:spcAft>
          </a:pPr>
          <a:endParaRPr lang="en-US" sz="1600" kern="1200" dirty="0">
            <a:solidFill>
              <a:schemeClr val="bg1"/>
            </a:solidFill>
            <a:latin typeface="Cambria"/>
            <a:cs typeface="Cambria"/>
          </a:endParaRPr>
        </a:p>
        <a:p>
          <a:pPr lvl="0" algn="ctr" defTabSz="1244600">
            <a:lnSpc>
              <a:spcPct val="90000"/>
            </a:lnSpc>
            <a:spcBef>
              <a:spcPct val="0"/>
            </a:spcBef>
            <a:spcAft>
              <a:spcPct val="35000"/>
            </a:spcAft>
          </a:pPr>
          <a:endParaRPr lang="en-US" sz="1600" kern="1200" dirty="0">
            <a:solidFill>
              <a:schemeClr val="bg1"/>
            </a:solidFill>
            <a:latin typeface="Cambria"/>
            <a:cs typeface="Cambria"/>
          </a:endParaRPr>
        </a:p>
        <a:p>
          <a:pPr lvl="0" algn="ctr" defTabSz="1244600">
            <a:lnSpc>
              <a:spcPct val="90000"/>
            </a:lnSpc>
            <a:spcBef>
              <a:spcPct val="0"/>
            </a:spcBef>
            <a:spcAft>
              <a:spcPct val="35000"/>
            </a:spcAft>
          </a:pPr>
          <a:r>
            <a:rPr lang="en-US" sz="1600" kern="1200" dirty="0">
              <a:solidFill>
                <a:schemeClr val="bg1"/>
              </a:solidFill>
              <a:latin typeface="Cambria"/>
              <a:cs typeface="Cambria"/>
            </a:rPr>
            <a:t>Management and Regulatory Agencies Supporting the Executive Branch of State Government</a:t>
          </a:r>
        </a:p>
      </dsp:txBody>
      <dsp:txXfrm>
        <a:off x="0" y="0"/>
        <a:ext cx="2154490" cy="4656298"/>
      </dsp:txXfrm>
    </dsp:sp>
    <dsp:sp modelId="{EAF01016-C1BF-D541-853C-7EE238B2FEBE}">
      <dsp:nvSpPr>
        <dsp:cNvPr id="0" name=""/>
        <dsp:cNvSpPr/>
      </dsp:nvSpPr>
      <dsp:spPr>
        <a:xfrm>
          <a:off x="2272168" y="13812"/>
          <a:ext cx="6158467" cy="276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lvl="0" algn="l" defTabSz="577850">
            <a:lnSpc>
              <a:spcPct val="90000"/>
            </a:lnSpc>
            <a:spcBef>
              <a:spcPct val="0"/>
            </a:spcBef>
            <a:spcAft>
              <a:spcPct val="35000"/>
            </a:spcAft>
          </a:pPr>
          <a:r>
            <a:rPr lang="en-US" sz="1300" kern="1200" dirty="0">
              <a:latin typeface="Cambria" panose="02040503050406030204" pitchFamily="18" charset="0"/>
            </a:rPr>
            <a:t>Executive Department Overview</a:t>
          </a:r>
        </a:p>
      </dsp:txBody>
      <dsp:txXfrm>
        <a:off x="2272168" y="13812"/>
        <a:ext cx="6158467" cy="276240"/>
      </dsp:txXfrm>
    </dsp:sp>
    <dsp:sp modelId="{D0E85B8F-9340-E142-A959-E6CCF0539140}">
      <dsp:nvSpPr>
        <dsp:cNvPr id="0" name=""/>
        <dsp:cNvSpPr/>
      </dsp:nvSpPr>
      <dsp:spPr>
        <a:xfrm>
          <a:off x="2154490" y="290052"/>
          <a:ext cx="6276145" cy="0"/>
        </a:xfrm>
        <a:prstGeom prst="line">
          <a:avLst/>
        </a:prstGeom>
        <a:solidFill>
          <a:schemeClr val="accent1">
            <a:hueOff val="0"/>
            <a:satOff val="0"/>
            <a:lumOff val="0"/>
            <a:alphaOff val="0"/>
          </a:schemeClr>
        </a:solidFill>
        <a:ln w="12700" cap="flat" cmpd="sng" algn="ctr">
          <a:solidFill>
            <a:schemeClr val="accent1"/>
          </a:solidFill>
          <a:prstDash val="solid"/>
          <a:miter lim="800000"/>
        </a:ln>
        <a:effectLst/>
      </dsp:spPr>
      <dsp:style>
        <a:lnRef idx="2">
          <a:scrgbClr r="0" g="0" b="0"/>
        </a:lnRef>
        <a:fillRef idx="1">
          <a:scrgbClr r="0" g="0" b="0"/>
        </a:fillRef>
        <a:effectRef idx="1">
          <a:scrgbClr r="0" g="0" b="0"/>
        </a:effectRef>
        <a:fontRef idx="minor"/>
      </dsp:style>
    </dsp:sp>
    <dsp:sp modelId="{7C73E4FF-BF8B-AA4C-9193-20C08E9A4334}">
      <dsp:nvSpPr>
        <dsp:cNvPr id="0" name=""/>
        <dsp:cNvSpPr/>
      </dsp:nvSpPr>
      <dsp:spPr>
        <a:xfrm>
          <a:off x="2272168" y="303864"/>
          <a:ext cx="6158467" cy="276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en-US" sz="1200" kern="1200" dirty="0">
              <a:latin typeface="Cambria" panose="02040503050406030204" pitchFamily="18" charset="0"/>
            </a:rPr>
            <a:t>Executive Office</a:t>
          </a:r>
        </a:p>
      </dsp:txBody>
      <dsp:txXfrm>
        <a:off x="2272168" y="303864"/>
        <a:ext cx="6158467" cy="276240"/>
      </dsp:txXfrm>
    </dsp:sp>
    <dsp:sp modelId="{64BE4E7C-FB19-B842-9E6E-58A23D2A82AB}">
      <dsp:nvSpPr>
        <dsp:cNvPr id="0" name=""/>
        <dsp:cNvSpPr/>
      </dsp:nvSpPr>
      <dsp:spPr>
        <a:xfrm>
          <a:off x="2154490" y="580104"/>
          <a:ext cx="6276145" cy="0"/>
        </a:xfrm>
        <a:prstGeom prst="line">
          <a:avLst/>
        </a:prstGeom>
        <a:solidFill>
          <a:schemeClr val="accent1">
            <a:hueOff val="0"/>
            <a:satOff val="0"/>
            <a:lumOff val="0"/>
            <a:alphaOff val="0"/>
          </a:schemeClr>
        </a:solidFill>
        <a:ln w="12700" cap="flat" cmpd="sng" algn="ctr">
          <a:solidFill>
            <a:schemeClr val="accent1"/>
          </a:solidFill>
          <a:prstDash val="solid"/>
          <a:miter lim="800000"/>
        </a:ln>
        <a:effectLst/>
      </dsp:spPr>
      <dsp:style>
        <a:lnRef idx="2">
          <a:scrgbClr r="0" g="0" b="0"/>
        </a:lnRef>
        <a:fillRef idx="1">
          <a:scrgbClr r="0" g="0" b="0"/>
        </a:fillRef>
        <a:effectRef idx="1">
          <a:scrgbClr r="0" g="0" b="0"/>
        </a:effectRef>
        <a:fontRef idx="minor"/>
      </dsp:style>
    </dsp:sp>
    <dsp:sp modelId="{2C0FCA10-122F-1746-A1E3-5EF2CA66A17F}">
      <dsp:nvSpPr>
        <dsp:cNvPr id="0" name=""/>
        <dsp:cNvSpPr/>
      </dsp:nvSpPr>
      <dsp:spPr>
        <a:xfrm>
          <a:off x="2272168" y="593916"/>
          <a:ext cx="6158467" cy="276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en-US" sz="1200" kern="1200" dirty="0">
              <a:latin typeface="Cambria"/>
              <a:cs typeface="Cambria"/>
            </a:rPr>
            <a:t>Office of Indian Affairs</a:t>
          </a:r>
        </a:p>
      </dsp:txBody>
      <dsp:txXfrm>
        <a:off x="2272168" y="593916"/>
        <a:ext cx="6158467" cy="276240"/>
      </dsp:txXfrm>
    </dsp:sp>
    <dsp:sp modelId="{E0256FA0-7B32-614D-ADD8-D4AE6A2B3C87}">
      <dsp:nvSpPr>
        <dsp:cNvPr id="0" name=""/>
        <dsp:cNvSpPr/>
      </dsp:nvSpPr>
      <dsp:spPr>
        <a:xfrm>
          <a:off x="2154490" y="870157"/>
          <a:ext cx="6276145" cy="0"/>
        </a:xfrm>
        <a:prstGeom prst="line">
          <a:avLst/>
        </a:prstGeom>
        <a:solidFill>
          <a:schemeClr val="accent1">
            <a:hueOff val="0"/>
            <a:satOff val="0"/>
            <a:lumOff val="0"/>
            <a:alphaOff val="0"/>
          </a:schemeClr>
        </a:solidFill>
        <a:ln w="12700" cap="flat" cmpd="sng" algn="ctr">
          <a:solidFill>
            <a:schemeClr val="accent1"/>
          </a:solidFill>
          <a:prstDash val="solid"/>
          <a:miter lim="800000"/>
        </a:ln>
        <a:effectLst/>
      </dsp:spPr>
      <dsp:style>
        <a:lnRef idx="2">
          <a:scrgbClr r="0" g="0" b="0"/>
        </a:lnRef>
        <a:fillRef idx="1">
          <a:scrgbClr r="0" g="0" b="0"/>
        </a:fillRef>
        <a:effectRef idx="1">
          <a:scrgbClr r="0" g="0" b="0"/>
        </a:effectRef>
        <a:fontRef idx="minor"/>
      </dsp:style>
    </dsp:sp>
    <dsp:sp modelId="{45C427DB-3AFA-854E-A34F-8D92A773449C}">
      <dsp:nvSpPr>
        <dsp:cNvPr id="0" name=""/>
        <dsp:cNvSpPr/>
      </dsp:nvSpPr>
      <dsp:spPr>
        <a:xfrm>
          <a:off x="2272168" y="883969"/>
          <a:ext cx="6158467" cy="276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en-US" sz="1200" kern="1200" dirty="0">
              <a:latin typeface="Cambria"/>
              <a:cs typeface="Cambria"/>
            </a:rPr>
            <a:t>State Inspector General</a:t>
          </a:r>
        </a:p>
      </dsp:txBody>
      <dsp:txXfrm>
        <a:off x="2272168" y="883969"/>
        <a:ext cx="6158467" cy="276240"/>
      </dsp:txXfrm>
    </dsp:sp>
    <dsp:sp modelId="{8F828EE5-2254-2B41-8F19-E2302F3E32F8}">
      <dsp:nvSpPr>
        <dsp:cNvPr id="0" name=""/>
        <dsp:cNvSpPr/>
      </dsp:nvSpPr>
      <dsp:spPr>
        <a:xfrm>
          <a:off x="2154490" y="1160209"/>
          <a:ext cx="6276145" cy="0"/>
        </a:xfrm>
        <a:prstGeom prst="line">
          <a:avLst/>
        </a:prstGeom>
        <a:solidFill>
          <a:schemeClr val="accent1">
            <a:hueOff val="0"/>
            <a:satOff val="0"/>
            <a:lumOff val="0"/>
            <a:alphaOff val="0"/>
          </a:schemeClr>
        </a:solidFill>
        <a:ln w="12700" cap="flat" cmpd="sng" algn="ctr">
          <a:solidFill>
            <a:schemeClr val="accent1"/>
          </a:solidFill>
          <a:prstDash val="solid"/>
          <a:miter lim="800000"/>
        </a:ln>
        <a:effectLst/>
      </dsp:spPr>
      <dsp:style>
        <a:lnRef idx="2">
          <a:scrgbClr r="0" g="0" b="0"/>
        </a:lnRef>
        <a:fillRef idx="1">
          <a:scrgbClr r="0" g="0" b="0"/>
        </a:fillRef>
        <a:effectRef idx="1">
          <a:scrgbClr r="0" g="0" b="0"/>
        </a:effectRef>
        <a:fontRef idx="minor"/>
      </dsp:style>
    </dsp:sp>
    <dsp:sp modelId="{1F4EFEF0-0C17-FC4E-9856-DEABFE6ADE8D}">
      <dsp:nvSpPr>
        <dsp:cNvPr id="0" name=""/>
        <dsp:cNvSpPr/>
      </dsp:nvSpPr>
      <dsp:spPr>
        <a:xfrm>
          <a:off x="2272168" y="1174021"/>
          <a:ext cx="6158467" cy="276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en-US" sz="1200" kern="1200" dirty="0">
              <a:latin typeface="Cambria"/>
              <a:cs typeface="Cambria"/>
            </a:rPr>
            <a:t>Mental Health Advocacy Service</a:t>
          </a:r>
        </a:p>
      </dsp:txBody>
      <dsp:txXfrm>
        <a:off x="2272168" y="1174021"/>
        <a:ext cx="6158467" cy="276240"/>
      </dsp:txXfrm>
    </dsp:sp>
    <dsp:sp modelId="{00F5706F-DF42-664F-B6FA-8ADED1F0B6B9}">
      <dsp:nvSpPr>
        <dsp:cNvPr id="0" name=""/>
        <dsp:cNvSpPr/>
      </dsp:nvSpPr>
      <dsp:spPr>
        <a:xfrm>
          <a:off x="2154490" y="1450261"/>
          <a:ext cx="6276145" cy="0"/>
        </a:xfrm>
        <a:prstGeom prst="line">
          <a:avLst/>
        </a:prstGeom>
        <a:solidFill>
          <a:schemeClr val="accent1">
            <a:hueOff val="0"/>
            <a:satOff val="0"/>
            <a:lumOff val="0"/>
            <a:alphaOff val="0"/>
          </a:schemeClr>
        </a:solidFill>
        <a:ln w="12700" cap="flat" cmpd="sng" algn="ctr">
          <a:solidFill>
            <a:schemeClr val="accent1"/>
          </a:solidFill>
          <a:prstDash val="solid"/>
          <a:miter lim="800000"/>
        </a:ln>
        <a:effectLst/>
      </dsp:spPr>
      <dsp:style>
        <a:lnRef idx="2">
          <a:scrgbClr r="0" g="0" b="0"/>
        </a:lnRef>
        <a:fillRef idx="1">
          <a:scrgbClr r="0" g="0" b="0"/>
        </a:fillRef>
        <a:effectRef idx="1">
          <a:scrgbClr r="0" g="0" b="0"/>
        </a:effectRef>
        <a:fontRef idx="minor"/>
      </dsp:style>
    </dsp:sp>
    <dsp:sp modelId="{C129156B-26E5-224B-9A89-865CAFCE8AA4}">
      <dsp:nvSpPr>
        <dsp:cNvPr id="0" name=""/>
        <dsp:cNvSpPr/>
      </dsp:nvSpPr>
      <dsp:spPr>
        <a:xfrm>
          <a:off x="2272168" y="1464073"/>
          <a:ext cx="6158467" cy="276240"/>
        </a:xfrm>
        <a:prstGeom prst="rect">
          <a:avLst/>
        </a:prstGeom>
        <a:solidFill>
          <a:schemeClr val="bg1"/>
        </a:solid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en-US" sz="1200" kern="1200" dirty="0">
              <a:latin typeface="Cambria"/>
              <a:cs typeface="Cambria"/>
            </a:rPr>
            <a:t>Louisiana Tax Commission</a:t>
          </a:r>
        </a:p>
      </dsp:txBody>
      <dsp:txXfrm>
        <a:off x="2272168" y="1464073"/>
        <a:ext cx="6158467" cy="276240"/>
      </dsp:txXfrm>
    </dsp:sp>
    <dsp:sp modelId="{2E389826-4B38-7449-8244-DC38FE090BBB}">
      <dsp:nvSpPr>
        <dsp:cNvPr id="0" name=""/>
        <dsp:cNvSpPr/>
      </dsp:nvSpPr>
      <dsp:spPr>
        <a:xfrm>
          <a:off x="2154490" y="1740314"/>
          <a:ext cx="6276145" cy="0"/>
        </a:xfrm>
        <a:prstGeom prst="line">
          <a:avLst/>
        </a:prstGeom>
        <a:solidFill>
          <a:schemeClr val="accent1">
            <a:hueOff val="0"/>
            <a:satOff val="0"/>
            <a:lumOff val="0"/>
            <a:alphaOff val="0"/>
          </a:schemeClr>
        </a:solidFill>
        <a:ln w="12700" cap="flat" cmpd="sng" algn="ctr">
          <a:solidFill>
            <a:schemeClr val="accent1"/>
          </a:solidFill>
          <a:prstDash val="solid"/>
          <a:miter lim="800000"/>
        </a:ln>
        <a:effectLst/>
      </dsp:spPr>
      <dsp:style>
        <a:lnRef idx="2">
          <a:scrgbClr r="0" g="0" b="0"/>
        </a:lnRef>
        <a:fillRef idx="1">
          <a:scrgbClr r="0" g="0" b="0"/>
        </a:fillRef>
        <a:effectRef idx="1">
          <a:scrgbClr r="0" g="0" b="0"/>
        </a:effectRef>
        <a:fontRef idx="minor"/>
      </dsp:style>
    </dsp:sp>
    <dsp:sp modelId="{11BD187F-3CFA-7C42-A406-A5457860E2C6}">
      <dsp:nvSpPr>
        <dsp:cNvPr id="0" name=""/>
        <dsp:cNvSpPr/>
      </dsp:nvSpPr>
      <dsp:spPr>
        <a:xfrm>
          <a:off x="2272168" y="1754126"/>
          <a:ext cx="6158467" cy="276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en-US" sz="1200" kern="1200" dirty="0">
              <a:latin typeface="Cambria"/>
              <a:cs typeface="Cambria"/>
            </a:rPr>
            <a:t>Division of Administration</a:t>
          </a:r>
        </a:p>
      </dsp:txBody>
      <dsp:txXfrm>
        <a:off x="2272168" y="1754126"/>
        <a:ext cx="6158467" cy="276240"/>
      </dsp:txXfrm>
    </dsp:sp>
    <dsp:sp modelId="{6D58AC9F-2F98-8C40-9D83-CECB1DA93038}">
      <dsp:nvSpPr>
        <dsp:cNvPr id="0" name=""/>
        <dsp:cNvSpPr/>
      </dsp:nvSpPr>
      <dsp:spPr>
        <a:xfrm>
          <a:off x="2154490" y="2030366"/>
          <a:ext cx="6276145" cy="0"/>
        </a:xfrm>
        <a:prstGeom prst="line">
          <a:avLst/>
        </a:prstGeom>
        <a:solidFill>
          <a:schemeClr val="accent1">
            <a:hueOff val="0"/>
            <a:satOff val="0"/>
            <a:lumOff val="0"/>
            <a:alphaOff val="0"/>
          </a:schemeClr>
        </a:solidFill>
        <a:ln w="12700" cap="flat" cmpd="sng" algn="ctr">
          <a:solidFill>
            <a:schemeClr val="accent1"/>
          </a:solidFill>
          <a:prstDash val="solid"/>
          <a:miter lim="800000"/>
        </a:ln>
        <a:effectLst/>
      </dsp:spPr>
      <dsp:style>
        <a:lnRef idx="2">
          <a:scrgbClr r="0" g="0" b="0"/>
        </a:lnRef>
        <a:fillRef idx="1">
          <a:scrgbClr r="0" g="0" b="0"/>
        </a:fillRef>
        <a:effectRef idx="1">
          <a:scrgbClr r="0" g="0" b="0"/>
        </a:effectRef>
        <a:fontRef idx="minor"/>
      </dsp:style>
    </dsp:sp>
    <dsp:sp modelId="{7909E99E-016F-6D4F-9F50-F2A61DCEC491}">
      <dsp:nvSpPr>
        <dsp:cNvPr id="0" name=""/>
        <dsp:cNvSpPr/>
      </dsp:nvSpPr>
      <dsp:spPr>
        <a:xfrm>
          <a:off x="2272168" y="2044178"/>
          <a:ext cx="6158467" cy="276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en-US" sz="1200" kern="1200" dirty="0">
              <a:latin typeface="Cambria"/>
              <a:cs typeface="Cambria"/>
            </a:rPr>
            <a:t>Coastal Protection and Restoration Authority</a:t>
          </a:r>
        </a:p>
      </dsp:txBody>
      <dsp:txXfrm>
        <a:off x="2272168" y="2044178"/>
        <a:ext cx="6158467" cy="276240"/>
      </dsp:txXfrm>
    </dsp:sp>
    <dsp:sp modelId="{2E3C2190-1821-5547-A2C7-56FC342480D7}">
      <dsp:nvSpPr>
        <dsp:cNvPr id="0" name=""/>
        <dsp:cNvSpPr/>
      </dsp:nvSpPr>
      <dsp:spPr>
        <a:xfrm>
          <a:off x="2154490" y="2320418"/>
          <a:ext cx="6276145" cy="0"/>
        </a:xfrm>
        <a:prstGeom prst="line">
          <a:avLst/>
        </a:prstGeom>
        <a:solidFill>
          <a:schemeClr val="accent1">
            <a:hueOff val="0"/>
            <a:satOff val="0"/>
            <a:lumOff val="0"/>
            <a:alphaOff val="0"/>
          </a:schemeClr>
        </a:solidFill>
        <a:ln w="12700" cap="flat" cmpd="sng" algn="ctr">
          <a:solidFill>
            <a:schemeClr val="accent1"/>
          </a:solidFill>
          <a:prstDash val="solid"/>
          <a:miter lim="800000"/>
        </a:ln>
        <a:effectLst/>
      </dsp:spPr>
      <dsp:style>
        <a:lnRef idx="2">
          <a:scrgbClr r="0" g="0" b="0"/>
        </a:lnRef>
        <a:fillRef idx="1">
          <a:scrgbClr r="0" g="0" b="0"/>
        </a:fillRef>
        <a:effectRef idx="1">
          <a:scrgbClr r="0" g="0" b="0"/>
        </a:effectRef>
        <a:fontRef idx="minor"/>
      </dsp:style>
    </dsp:sp>
    <dsp:sp modelId="{F743FB8B-5F35-FD44-BB9D-E3312EDB857C}">
      <dsp:nvSpPr>
        <dsp:cNvPr id="0" name=""/>
        <dsp:cNvSpPr/>
      </dsp:nvSpPr>
      <dsp:spPr>
        <a:xfrm>
          <a:off x="2272168" y="2334230"/>
          <a:ext cx="6158467" cy="276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en-US" sz="1100" kern="1200" dirty="0">
              <a:latin typeface="Cambria"/>
              <a:cs typeface="Cambria"/>
            </a:rPr>
            <a:t>Governor’s Office of Homeland Security and Emergency Preparedness</a:t>
          </a:r>
        </a:p>
      </dsp:txBody>
      <dsp:txXfrm>
        <a:off x="2272168" y="2334230"/>
        <a:ext cx="6158467" cy="276240"/>
      </dsp:txXfrm>
    </dsp:sp>
    <dsp:sp modelId="{59742F4E-588F-CA47-ABCA-8057BC3FAFB8}">
      <dsp:nvSpPr>
        <dsp:cNvPr id="0" name=""/>
        <dsp:cNvSpPr/>
      </dsp:nvSpPr>
      <dsp:spPr>
        <a:xfrm>
          <a:off x="2154490" y="2610471"/>
          <a:ext cx="6276145" cy="0"/>
        </a:xfrm>
        <a:prstGeom prst="line">
          <a:avLst/>
        </a:prstGeom>
        <a:solidFill>
          <a:schemeClr val="accent1">
            <a:hueOff val="0"/>
            <a:satOff val="0"/>
            <a:lumOff val="0"/>
            <a:alphaOff val="0"/>
          </a:schemeClr>
        </a:solidFill>
        <a:ln w="12700" cap="flat" cmpd="sng" algn="ctr">
          <a:solidFill>
            <a:schemeClr val="accent1"/>
          </a:solidFill>
          <a:prstDash val="solid"/>
          <a:miter lim="800000"/>
        </a:ln>
        <a:effectLst/>
      </dsp:spPr>
      <dsp:style>
        <a:lnRef idx="2">
          <a:scrgbClr r="0" g="0" b="0"/>
        </a:lnRef>
        <a:fillRef idx="1">
          <a:scrgbClr r="0" g="0" b="0"/>
        </a:fillRef>
        <a:effectRef idx="1">
          <a:scrgbClr r="0" g="0" b="0"/>
        </a:effectRef>
        <a:fontRef idx="minor"/>
      </dsp:style>
    </dsp:sp>
    <dsp:sp modelId="{90BA797B-3514-0948-9B1E-6F81985B5839}">
      <dsp:nvSpPr>
        <dsp:cNvPr id="0" name=""/>
        <dsp:cNvSpPr/>
      </dsp:nvSpPr>
      <dsp:spPr>
        <a:xfrm>
          <a:off x="2272168" y="2624283"/>
          <a:ext cx="6158467" cy="276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en-US" sz="1200" kern="1200" dirty="0">
              <a:latin typeface="Cambria"/>
              <a:cs typeface="Cambria"/>
            </a:rPr>
            <a:t>Military Affairs </a:t>
          </a:r>
        </a:p>
      </dsp:txBody>
      <dsp:txXfrm>
        <a:off x="2272168" y="2624283"/>
        <a:ext cx="6158467" cy="276240"/>
      </dsp:txXfrm>
    </dsp:sp>
    <dsp:sp modelId="{FBEF08A7-EA4A-9240-98B9-D443EE3C3E52}">
      <dsp:nvSpPr>
        <dsp:cNvPr id="0" name=""/>
        <dsp:cNvSpPr/>
      </dsp:nvSpPr>
      <dsp:spPr>
        <a:xfrm>
          <a:off x="2154490" y="2900523"/>
          <a:ext cx="6276145" cy="0"/>
        </a:xfrm>
        <a:prstGeom prst="line">
          <a:avLst/>
        </a:prstGeom>
        <a:solidFill>
          <a:schemeClr val="accent1">
            <a:hueOff val="0"/>
            <a:satOff val="0"/>
            <a:lumOff val="0"/>
            <a:alphaOff val="0"/>
          </a:schemeClr>
        </a:solidFill>
        <a:ln w="12700" cap="flat" cmpd="sng" algn="ctr">
          <a:solidFill>
            <a:schemeClr val="accent1"/>
          </a:solidFill>
          <a:prstDash val="solid"/>
          <a:miter lim="800000"/>
        </a:ln>
        <a:effectLst/>
      </dsp:spPr>
      <dsp:style>
        <a:lnRef idx="2">
          <a:scrgbClr r="0" g="0" b="0"/>
        </a:lnRef>
        <a:fillRef idx="1">
          <a:scrgbClr r="0" g="0" b="0"/>
        </a:fillRef>
        <a:effectRef idx="1">
          <a:scrgbClr r="0" g="0" b="0"/>
        </a:effectRef>
        <a:fontRef idx="minor"/>
      </dsp:style>
    </dsp:sp>
    <dsp:sp modelId="{EDA72C58-204B-B440-BC1D-B996DD0B7FA7}">
      <dsp:nvSpPr>
        <dsp:cNvPr id="0" name=""/>
        <dsp:cNvSpPr/>
      </dsp:nvSpPr>
      <dsp:spPr>
        <a:xfrm>
          <a:off x="2272168" y="2914335"/>
          <a:ext cx="6158467" cy="276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en-US" sz="1200" kern="1200" dirty="0">
              <a:latin typeface="Cambria"/>
              <a:cs typeface="Cambria"/>
            </a:rPr>
            <a:t>La. Public Defender Board</a:t>
          </a:r>
        </a:p>
      </dsp:txBody>
      <dsp:txXfrm>
        <a:off x="2272168" y="2914335"/>
        <a:ext cx="6158467" cy="276240"/>
      </dsp:txXfrm>
    </dsp:sp>
    <dsp:sp modelId="{ECC8F40C-68A6-1E44-A648-CF00EDB9DDC1}">
      <dsp:nvSpPr>
        <dsp:cNvPr id="0" name=""/>
        <dsp:cNvSpPr/>
      </dsp:nvSpPr>
      <dsp:spPr>
        <a:xfrm>
          <a:off x="2154490" y="3190575"/>
          <a:ext cx="6276145" cy="0"/>
        </a:xfrm>
        <a:prstGeom prst="line">
          <a:avLst/>
        </a:prstGeom>
        <a:solidFill>
          <a:schemeClr val="accent1">
            <a:hueOff val="0"/>
            <a:satOff val="0"/>
            <a:lumOff val="0"/>
            <a:alphaOff val="0"/>
          </a:schemeClr>
        </a:solidFill>
        <a:ln w="12700" cap="flat" cmpd="sng" algn="ctr">
          <a:solidFill>
            <a:schemeClr val="accent1"/>
          </a:solidFill>
          <a:prstDash val="solid"/>
          <a:miter lim="800000"/>
        </a:ln>
        <a:effectLst/>
      </dsp:spPr>
      <dsp:style>
        <a:lnRef idx="2">
          <a:scrgbClr r="0" g="0" b="0"/>
        </a:lnRef>
        <a:fillRef idx="1">
          <a:scrgbClr r="0" g="0" b="0"/>
        </a:fillRef>
        <a:effectRef idx="1">
          <a:scrgbClr r="0" g="0" b="0"/>
        </a:effectRef>
        <a:fontRef idx="minor"/>
      </dsp:style>
    </dsp:sp>
    <dsp:sp modelId="{F91A0E8F-9261-5740-AF2C-8B1196674AB5}">
      <dsp:nvSpPr>
        <dsp:cNvPr id="0" name=""/>
        <dsp:cNvSpPr/>
      </dsp:nvSpPr>
      <dsp:spPr>
        <a:xfrm>
          <a:off x="2272168" y="3204387"/>
          <a:ext cx="6158467" cy="276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en-US" sz="1200" kern="1200" dirty="0">
              <a:latin typeface="Cambria"/>
              <a:cs typeface="Cambria"/>
            </a:rPr>
            <a:t>La. Stadium and Exposition District</a:t>
          </a:r>
        </a:p>
      </dsp:txBody>
      <dsp:txXfrm>
        <a:off x="2272168" y="3204387"/>
        <a:ext cx="6158467" cy="276240"/>
      </dsp:txXfrm>
    </dsp:sp>
    <dsp:sp modelId="{9BABF388-1C25-C842-A255-C45C8A8945F4}">
      <dsp:nvSpPr>
        <dsp:cNvPr id="0" name=""/>
        <dsp:cNvSpPr/>
      </dsp:nvSpPr>
      <dsp:spPr>
        <a:xfrm>
          <a:off x="2154490" y="3480628"/>
          <a:ext cx="6276145" cy="0"/>
        </a:xfrm>
        <a:prstGeom prst="line">
          <a:avLst/>
        </a:prstGeom>
        <a:solidFill>
          <a:schemeClr val="accent1">
            <a:hueOff val="0"/>
            <a:satOff val="0"/>
            <a:lumOff val="0"/>
            <a:alphaOff val="0"/>
          </a:schemeClr>
        </a:solidFill>
        <a:ln w="12700" cap="flat" cmpd="sng" algn="ctr">
          <a:solidFill>
            <a:schemeClr val="accent1"/>
          </a:solidFill>
          <a:prstDash val="solid"/>
          <a:miter lim="800000"/>
        </a:ln>
        <a:effectLst/>
      </dsp:spPr>
      <dsp:style>
        <a:lnRef idx="2">
          <a:scrgbClr r="0" g="0" b="0"/>
        </a:lnRef>
        <a:fillRef idx="1">
          <a:scrgbClr r="0" g="0" b="0"/>
        </a:fillRef>
        <a:effectRef idx="1">
          <a:scrgbClr r="0" g="0" b="0"/>
        </a:effectRef>
        <a:fontRef idx="minor"/>
      </dsp:style>
    </dsp:sp>
    <dsp:sp modelId="{58FE3BFD-C227-3E41-9B82-00BF0818A60A}">
      <dsp:nvSpPr>
        <dsp:cNvPr id="0" name=""/>
        <dsp:cNvSpPr/>
      </dsp:nvSpPr>
      <dsp:spPr>
        <a:xfrm>
          <a:off x="2272168" y="3494440"/>
          <a:ext cx="6158467" cy="276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en-US" sz="1200" kern="1200" dirty="0">
              <a:latin typeface="Cambria"/>
              <a:cs typeface="Cambria"/>
            </a:rPr>
            <a:t>La. Commission on Law Enforcement</a:t>
          </a:r>
        </a:p>
      </dsp:txBody>
      <dsp:txXfrm>
        <a:off x="2272168" y="3494440"/>
        <a:ext cx="6158467" cy="276240"/>
      </dsp:txXfrm>
    </dsp:sp>
    <dsp:sp modelId="{34187BBB-2F49-0940-B3A9-E2BE02F467AF}">
      <dsp:nvSpPr>
        <dsp:cNvPr id="0" name=""/>
        <dsp:cNvSpPr/>
      </dsp:nvSpPr>
      <dsp:spPr>
        <a:xfrm>
          <a:off x="2154490" y="3770680"/>
          <a:ext cx="6276145" cy="0"/>
        </a:xfrm>
        <a:prstGeom prst="line">
          <a:avLst/>
        </a:prstGeom>
        <a:solidFill>
          <a:schemeClr val="accent1">
            <a:hueOff val="0"/>
            <a:satOff val="0"/>
            <a:lumOff val="0"/>
            <a:alphaOff val="0"/>
          </a:schemeClr>
        </a:solidFill>
        <a:ln w="12700" cap="flat" cmpd="sng" algn="ctr">
          <a:solidFill>
            <a:schemeClr val="accent1"/>
          </a:solidFill>
          <a:prstDash val="solid"/>
          <a:miter lim="800000"/>
        </a:ln>
        <a:effectLst/>
      </dsp:spPr>
      <dsp:style>
        <a:lnRef idx="2">
          <a:scrgbClr r="0" g="0" b="0"/>
        </a:lnRef>
        <a:fillRef idx="1">
          <a:scrgbClr r="0" g="0" b="0"/>
        </a:fillRef>
        <a:effectRef idx="1">
          <a:scrgbClr r="0" g="0" b="0"/>
        </a:effectRef>
        <a:fontRef idx="minor"/>
      </dsp:style>
    </dsp:sp>
    <dsp:sp modelId="{9CF1F255-20B2-A243-A01B-AC314792C9C1}">
      <dsp:nvSpPr>
        <dsp:cNvPr id="0" name=""/>
        <dsp:cNvSpPr/>
      </dsp:nvSpPr>
      <dsp:spPr>
        <a:xfrm>
          <a:off x="2272168" y="3784492"/>
          <a:ext cx="6158467" cy="276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en-US" sz="1200" kern="1200" dirty="0">
              <a:latin typeface="Cambria"/>
              <a:cs typeface="Cambria"/>
            </a:rPr>
            <a:t>Office of Elderly Affairs</a:t>
          </a:r>
        </a:p>
      </dsp:txBody>
      <dsp:txXfrm>
        <a:off x="2272168" y="3784492"/>
        <a:ext cx="6158467" cy="276240"/>
      </dsp:txXfrm>
    </dsp:sp>
    <dsp:sp modelId="{FEBB1627-EEE8-2F43-9B3E-667E60550FE9}">
      <dsp:nvSpPr>
        <dsp:cNvPr id="0" name=""/>
        <dsp:cNvSpPr/>
      </dsp:nvSpPr>
      <dsp:spPr>
        <a:xfrm>
          <a:off x="2154490" y="4060732"/>
          <a:ext cx="6276145" cy="0"/>
        </a:xfrm>
        <a:prstGeom prst="line">
          <a:avLst/>
        </a:prstGeom>
        <a:solidFill>
          <a:schemeClr val="accent1">
            <a:hueOff val="0"/>
            <a:satOff val="0"/>
            <a:lumOff val="0"/>
            <a:alphaOff val="0"/>
          </a:schemeClr>
        </a:solidFill>
        <a:ln w="12700" cap="flat" cmpd="sng" algn="ctr">
          <a:solidFill>
            <a:schemeClr val="accent1"/>
          </a:solidFill>
          <a:prstDash val="solid"/>
          <a:miter lim="800000"/>
        </a:ln>
        <a:effectLst/>
      </dsp:spPr>
      <dsp:style>
        <a:lnRef idx="2">
          <a:scrgbClr r="0" g="0" b="0"/>
        </a:lnRef>
        <a:fillRef idx="1">
          <a:scrgbClr r="0" g="0" b="0"/>
        </a:fillRef>
        <a:effectRef idx="1">
          <a:scrgbClr r="0" g="0" b="0"/>
        </a:effectRef>
        <a:fontRef idx="minor"/>
      </dsp:style>
    </dsp:sp>
    <dsp:sp modelId="{5670316D-00E7-9945-9A4E-58082723B6C1}">
      <dsp:nvSpPr>
        <dsp:cNvPr id="0" name=""/>
        <dsp:cNvSpPr/>
      </dsp:nvSpPr>
      <dsp:spPr>
        <a:xfrm>
          <a:off x="2272168" y="4074544"/>
          <a:ext cx="6158467" cy="276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en-US" sz="1200" kern="1200" dirty="0">
              <a:latin typeface="Cambria"/>
              <a:cs typeface="Cambria"/>
            </a:rPr>
            <a:t>La. State Racing Commission</a:t>
          </a:r>
        </a:p>
      </dsp:txBody>
      <dsp:txXfrm>
        <a:off x="2272168" y="4074544"/>
        <a:ext cx="6158467" cy="276240"/>
      </dsp:txXfrm>
    </dsp:sp>
    <dsp:sp modelId="{AB7C9ACF-1914-6144-9D7B-B6C5D99448D2}">
      <dsp:nvSpPr>
        <dsp:cNvPr id="0" name=""/>
        <dsp:cNvSpPr/>
      </dsp:nvSpPr>
      <dsp:spPr>
        <a:xfrm>
          <a:off x="2154490" y="4350785"/>
          <a:ext cx="6276145" cy="0"/>
        </a:xfrm>
        <a:prstGeom prst="line">
          <a:avLst/>
        </a:prstGeom>
        <a:solidFill>
          <a:schemeClr val="accent1">
            <a:hueOff val="0"/>
            <a:satOff val="0"/>
            <a:lumOff val="0"/>
            <a:alphaOff val="0"/>
          </a:schemeClr>
        </a:solidFill>
        <a:ln w="12700" cap="flat" cmpd="sng" algn="ctr">
          <a:solidFill>
            <a:schemeClr val="accent1"/>
          </a:solidFill>
          <a:prstDash val="solid"/>
          <a:miter lim="800000"/>
        </a:ln>
        <a:effectLst/>
      </dsp:spPr>
      <dsp:style>
        <a:lnRef idx="2">
          <a:scrgbClr r="0" g="0" b="0"/>
        </a:lnRef>
        <a:fillRef idx="1">
          <a:scrgbClr r="0" g="0" b="0"/>
        </a:fillRef>
        <a:effectRef idx="1">
          <a:scrgbClr r="0" g="0" b="0"/>
        </a:effectRef>
        <a:fontRef idx="minor"/>
      </dsp:style>
    </dsp:sp>
    <dsp:sp modelId="{DAE97ABE-2BC6-734E-B80F-8AC1DA768C83}">
      <dsp:nvSpPr>
        <dsp:cNvPr id="0" name=""/>
        <dsp:cNvSpPr/>
      </dsp:nvSpPr>
      <dsp:spPr>
        <a:xfrm>
          <a:off x="2272168" y="4364597"/>
          <a:ext cx="6158467" cy="276240"/>
        </a:xfrm>
        <a:prstGeom prst="rect">
          <a:avLst/>
        </a:prstGeom>
        <a:solidFill>
          <a:schemeClr val="accent1">
            <a:lumMod val="20000"/>
            <a:lumOff val="8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l" defTabSz="533400">
            <a:lnSpc>
              <a:spcPct val="90000"/>
            </a:lnSpc>
            <a:spcBef>
              <a:spcPct val="0"/>
            </a:spcBef>
            <a:spcAft>
              <a:spcPct val="35000"/>
            </a:spcAft>
          </a:pPr>
          <a:r>
            <a:rPr lang="en-US" sz="1200" kern="1200" dirty="0">
              <a:latin typeface="Cambria"/>
              <a:cs typeface="Cambria"/>
            </a:rPr>
            <a:t>Office of Financial Institutions</a:t>
          </a:r>
        </a:p>
      </dsp:txBody>
      <dsp:txXfrm>
        <a:off x="2272168" y="4364597"/>
        <a:ext cx="6158467" cy="276240"/>
      </dsp:txXfrm>
    </dsp:sp>
    <dsp:sp modelId="{C0A1324F-5EB0-C042-BC13-B744AED81EFE}">
      <dsp:nvSpPr>
        <dsp:cNvPr id="0" name=""/>
        <dsp:cNvSpPr/>
      </dsp:nvSpPr>
      <dsp:spPr>
        <a:xfrm>
          <a:off x="2154490" y="4640837"/>
          <a:ext cx="6276145" cy="0"/>
        </a:xfrm>
        <a:prstGeom prst="line">
          <a:avLst/>
        </a:prstGeom>
        <a:solidFill>
          <a:schemeClr val="accent1">
            <a:hueOff val="0"/>
            <a:satOff val="0"/>
            <a:lumOff val="0"/>
            <a:alphaOff val="0"/>
          </a:schemeClr>
        </a:solidFill>
        <a:ln w="12700" cap="flat" cmpd="sng" algn="ctr">
          <a:solidFill>
            <a:srgbClr val="0F253E"/>
          </a:solidFill>
          <a:prstDash val="solid"/>
          <a:miter lim="800000"/>
        </a:ln>
        <a:effectLst/>
      </dsp:spPr>
      <dsp:style>
        <a:lnRef idx="2">
          <a:scrgbClr r="0" g="0" b="0"/>
        </a:lnRef>
        <a:fillRef idx="1">
          <a:scrgbClr r="0" g="0" b="0"/>
        </a:fillRef>
        <a:effectRef idx="1">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E4608D-5FF2-844C-A374-E64B5CBB00D8}">
      <dsp:nvSpPr>
        <dsp:cNvPr id="0" name=""/>
        <dsp:cNvSpPr/>
      </dsp:nvSpPr>
      <dsp:spPr>
        <a:xfrm>
          <a:off x="1042661" y="1501608"/>
          <a:ext cx="271336" cy="1292572"/>
        </a:xfrm>
        <a:custGeom>
          <a:avLst/>
          <a:gdLst/>
          <a:ahLst/>
          <a:cxnLst/>
          <a:rect l="0" t="0" r="0" b="0"/>
          <a:pathLst>
            <a:path>
              <a:moveTo>
                <a:pt x="0" y="0"/>
              </a:moveTo>
              <a:lnTo>
                <a:pt x="135668" y="0"/>
              </a:lnTo>
              <a:lnTo>
                <a:pt x="135668" y="1292572"/>
              </a:lnTo>
              <a:lnTo>
                <a:pt x="271336" y="1292572"/>
              </a:lnTo>
            </a:path>
          </a:pathLst>
        </a:cu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1145311" y="2114876"/>
        <a:ext cx="66037" cy="66037"/>
      </dsp:txXfrm>
    </dsp:sp>
    <dsp:sp modelId="{6D13C5EC-EE81-9D46-B8A7-DD0DABB0BBC1}">
      <dsp:nvSpPr>
        <dsp:cNvPr id="0" name=""/>
        <dsp:cNvSpPr/>
      </dsp:nvSpPr>
      <dsp:spPr>
        <a:xfrm>
          <a:off x="1042661" y="1501608"/>
          <a:ext cx="271336" cy="775543"/>
        </a:xfrm>
        <a:custGeom>
          <a:avLst/>
          <a:gdLst/>
          <a:ahLst/>
          <a:cxnLst/>
          <a:rect l="0" t="0" r="0" b="0"/>
          <a:pathLst>
            <a:path>
              <a:moveTo>
                <a:pt x="0" y="0"/>
              </a:moveTo>
              <a:lnTo>
                <a:pt x="135668" y="0"/>
              </a:lnTo>
              <a:lnTo>
                <a:pt x="135668" y="775543"/>
              </a:lnTo>
              <a:lnTo>
                <a:pt x="271336" y="775543"/>
              </a:lnTo>
            </a:path>
          </a:pathLst>
        </a:cu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1157789" y="1868839"/>
        <a:ext cx="41081" cy="41081"/>
      </dsp:txXfrm>
    </dsp:sp>
    <dsp:sp modelId="{CFD11061-60A5-1C49-8C5E-A9FEE8F1E115}">
      <dsp:nvSpPr>
        <dsp:cNvPr id="0" name=""/>
        <dsp:cNvSpPr/>
      </dsp:nvSpPr>
      <dsp:spPr>
        <a:xfrm>
          <a:off x="1042661" y="1501608"/>
          <a:ext cx="271336" cy="258514"/>
        </a:xfrm>
        <a:custGeom>
          <a:avLst/>
          <a:gdLst/>
          <a:ahLst/>
          <a:cxnLst/>
          <a:rect l="0" t="0" r="0" b="0"/>
          <a:pathLst>
            <a:path>
              <a:moveTo>
                <a:pt x="0" y="0"/>
              </a:moveTo>
              <a:lnTo>
                <a:pt x="135668" y="0"/>
              </a:lnTo>
              <a:lnTo>
                <a:pt x="135668" y="258514"/>
              </a:lnTo>
              <a:lnTo>
                <a:pt x="271336" y="258514"/>
              </a:lnTo>
            </a:path>
          </a:pathLst>
        </a:cu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1168961" y="1621496"/>
        <a:ext cx="18738" cy="18738"/>
      </dsp:txXfrm>
    </dsp:sp>
    <dsp:sp modelId="{2A334A37-B761-AA43-B72F-AE121A56547D}">
      <dsp:nvSpPr>
        <dsp:cNvPr id="0" name=""/>
        <dsp:cNvSpPr/>
      </dsp:nvSpPr>
      <dsp:spPr>
        <a:xfrm>
          <a:off x="1042661" y="1243094"/>
          <a:ext cx="271336" cy="258514"/>
        </a:xfrm>
        <a:custGeom>
          <a:avLst/>
          <a:gdLst/>
          <a:ahLst/>
          <a:cxnLst/>
          <a:rect l="0" t="0" r="0" b="0"/>
          <a:pathLst>
            <a:path>
              <a:moveTo>
                <a:pt x="0" y="258514"/>
              </a:moveTo>
              <a:lnTo>
                <a:pt x="135668" y="258514"/>
              </a:lnTo>
              <a:lnTo>
                <a:pt x="135668" y="0"/>
              </a:lnTo>
              <a:lnTo>
                <a:pt x="271336" y="0"/>
              </a:lnTo>
            </a:path>
          </a:pathLst>
        </a:cu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33350">
            <a:lnSpc>
              <a:spcPct val="90000"/>
            </a:lnSpc>
            <a:spcBef>
              <a:spcPct val="0"/>
            </a:spcBef>
            <a:spcAft>
              <a:spcPct val="35000"/>
            </a:spcAft>
          </a:pPr>
          <a:endParaRPr lang="en-US" sz="300" kern="1200" dirty="0">
            <a:latin typeface="Cambria"/>
            <a:cs typeface="Cambria"/>
          </a:endParaRPr>
        </a:p>
      </dsp:txBody>
      <dsp:txXfrm>
        <a:off x="1168961" y="1362982"/>
        <a:ext cx="18738" cy="18738"/>
      </dsp:txXfrm>
    </dsp:sp>
    <dsp:sp modelId="{9E7CDE60-DBCC-DA4D-8910-535E32E9F7E0}">
      <dsp:nvSpPr>
        <dsp:cNvPr id="0" name=""/>
        <dsp:cNvSpPr/>
      </dsp:nvSpPr>
      <dsp:spPr>
        <a:xfrm>
          <a:off x="1042661" y="726065"/>
          <a:ext cx="271336" cy="775543"/>
        </a:xfrm>
        <a:custGeom>
          <a:avLst/>
          <a:gdLst/>
          <a:ahLst/>
          <a:cxnLst/>
          <a:rect l="0" t="0" r="0" b="0"/>
          <a:pathLst>
            <a:path>
              <a:moveTo>
                <a:pt x="0" y="775543"/>
              </a:moveTo>
              <a:lnTo>
                <a:pt x="135668" y="775543"/>
              </a:lnTo>
              <a:lnTo>
                <a:pt x="135668" y="0"/>
              </a:lnTo>
              <a:lnTo>
                <a:pt x="271336" y="0"/>
              </a:lnTo>
            </a:path>
          </a:pathLst>
        </a:cu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33350">
            <a:lnSpc>
              <a:spcPct val="90000"/>
            </a:lnSpc>
            <a:spcBef>
              <a:spcPct val="0"/>
            </a:spcBef>
            <a:spcAft>
              <a:spcPct val="35000"/>
            </a:spcAft>
          </a:pPr>
          <a:endParaRPr lang="en-US" sz="300" kern="1200" dirty="0">
            <a:latin typeface="Cambria"/>
            <a:cs typeface="Cambria"/>
          </a:endParaRPr>
        </a:p>
      </dsp:txBody>
      <dsp:txXfrm>
        <a:off x="1157789" y="1093296"/>
        <a:ext cx="41081" cy="41081"/>
      </dsp:txXfrm>
    </dsp:sp>
    <dsp:sp modelId="{4BB12B07-E0B0-244B-9AFA-4076452CCB4D}">
      <dsp:nvSpPr>
        <dsp:cNvPr id="0" name=""/>
        <dsp:cNvSpPr/>
      </dsp:nvSpPr>
      <dsp:spPr>
        <a:xfrm>
          <a:off x="1042661" y="209036"/>
          <a:ext cx="271336" cy="1292572"/>
        </a:xfrm>
        <a:custGeom>
          <a:avLst/>
          <a:gdLst/>
          <a:ahLst/>
          <a:cxnLst/>
          <a:rect l="0" t="0" r="0" b="0"/>
          <a:pathLst>
            <a:path>
              <a:moveTo>
                <a:pt x="0" y="1292572"/>
              </a:moveTo>
              <a:lnTo>
                <a:pt x="135668" y="1292572"/>
              </a:lnTo>
              <a:lnTo>
                <a:pt x="135668" y="0"/>
              </a:lnTo>
              <a:lnTo>
                <a:pt x="271336" y="0"/>
              </a:lnTo>
            </a:path>
          </a:pathLst>
        </a:cu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33350">
            <a:lnSpc>
              <a:spcPct val="90000"/>
            </a:lnSpc>
            <a:spcBef>
              <a:spcPct val="0"/>
            </a:spcBef>
            <a:spcAft>
              <a:spcPct val="35000"/>
            </a:spcAft>
          </a:pPr>
          <a:endParaRPr lang="en-US" sz="300" kern="1200" dirty="0">
            <a:latin typeface="Cambria"/>
            <a:cs typeface="Cambria"/>
          </a:endParaRPr>
        </a:p>
      </dsp:txBody>
      <dsp:txXfrm>
        <a:off x="1145311" y="822303"/>
        <a:ext cx="66037" cy="66037"/>
      </dsp:txXfrm>
    </dsp:sp>
    <dsp:sp modelId="{A9824C5C-BD26-F742-AEF7-5AE97C32B338}">
      <dsp:nvSpPr>
        <dsp:cNvPr id="0" name=""/>
        <dsp:cNvSpPr/>
      </dsp:nvSpPr>
      <dsp:spPr>
        <a:xfrm rot="16200000">
          <a:off x="-525973" y="1021456"/>
          <a:ext cx="2176964" cy="960305"/>
        </a:xfrm>
        <a:prstGeom prst="rect">
          <a:avLst/>
        </a:prstGeom>
        <a:solidFill>
          <a:srgbClr val="800000"/>
        </a:solidFill>
        <a:ln>
          <a:solidFill>
            <a:schemeClr val="tx1"/>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50000"/>
            </a:lnSpc>
            <a:spcBef>
              <a:spcPct val="0"/>
            </a:spcBef>
            <a:spcAft>
              <a:spcPct val="35000"/>
            </a:spcAft>
          </a:pPr>
          <a:r>
            <a:rPr lang="en-US" sz="1400" kern="1200" dirty="0">
              <a:latin typeface="Cambria"/>
              <a:cs typeface="Cambria"/>
            </a:rPr>
            <a:t>FY23 Recommended</a:t>
          </a:r>
        </a:p>
        <a:p>
          <a:pPr lvl="0" algn="ctr" defTabSz="622300">
            <a:lnSpc>
              <a:spcPct val="100000"/>
            </a:lnSpc>
            <a:spcBef>
              <a:spcPct val="0"/>
            </a:spcBef>
            <a:spcAft>
              <a:spcPct val="35000"/>
            </a:spcAft>
          </a:pPr>
          <a:r>
            <a:rPr lang="en-US" sz="1400" kern="1200" dirty="0">
              <a:latin typeface="Cambria"/>
              <a:cs typeface="Cambria"/>
            </a:rPr>
            <a:t>Discretionary — $11,630,091</a:t>
          </a:r>
        </a:p>
      </dsp:txBody>
      <dsp:txXfrm>
        <a:off x="-525973" y="1021456"/>
        <a:ext cx="2176964" cy="960305"/>
      </dsp:txXfrm>
    </dsp:sp>
    <dsp:sp modelId="{6CDD8727-9E98-9A4C-AC89-D6FB3600A855}">
      <dsp:nvSpPr>
        <dsp:cNvPr id="0" name=""/>
        <dsp:cNvSpPr/>
      </dsp:nvSpPr>
      <dsp:spPr>
        <a:xfrm>
          <a:off x="1313998" y="2224"/>
          <a:ext cx="1356684" cy="413623"/>
        </a:xfrm>
        <a:prstGeom prst="rect">
          <a:avLst/>
        </a:prstGeom>
        <a:solidFill>
          <a:srgbClr val="C4BD97"/>
        </a:solidFill>
        <a:ln>
          <a:solidFill>
            <a:srgbClr val="000000"/>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solidFill>
                <a:schemeClr val="tx1"/>
              </a:solidFill>
              <a:latin typeface="Cambria"/>
              <a:cs typeface="Cambria"/>
            </a:rPr>
            <a:t>Discretionary SGF = $0</a:t>
          </a:r>
        </a:p>
      </dsp:txBody>
      <dsp:txXfrm>
        <a:off x="1313998" y="2224"/>
        <a:ext cx="1356684" cy="413623"/>
      </dsp:txXfrm>
    </dsp:sp>
    <dsp:sp modelId="{7D1A8EB9-038B-084C-8147-6F8DCEEEFF55}">
      <dsp:nvSpPr>
        <dsp:cNvPr id="0" name=""/>
        <dsp:cNvSpPr/>
      </dsp:nvSpPr>
      <dsp:spPr>
        <a:xfrm>
          <a:off x="1313998" y="519253"/>
          <a:ext cx="1356684" cy="413623"/>
        </a:xfrm>
        <a:prstGeom prst="rect">
          <a:avLst/>
        </a:prstGeom>
        <a:solidFill>
          <a:srgbClr val="C4BD97"/>
        </a:solidFill>
        <a:ln>
          <a:solidFill>
            <a:srgbClr val="000000"/>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solidFill>
                <a:srgbClr val="000000"/>
              </a:solidFill>
              <a:latin typeface="Cambria"/>
              <a:cs typeface="Cambria"/>
            </a:rPr>
            <a:t>Discretionary IAT = $0</a:t>
          </a:r>
        </a:p>
      </dsp:txBody>
      <dsp:txXfrm>
        <a:off x="1313998" y="519253"/>
        <a:ext cx="1356684" cy="413623"/>
      </dsp:txXfrm>
    </dsp:sp>
    <dsp:sp modelId="{378EE273-73CE-8D44-9FD9-DB623E560732}">
      <dsp:nvSpPr>
        <dsp:cNvPr id="0" name=""/>
        <dsp:cNvSpPr/>
      </dsp:nvSpPr>
      <dsp:spPr>
        <a:xfrm>
          <a:off x="1313998" y="1036282"/>
          <a:ext cx="1356684" cy="413623"/>
        </a:xfrm>
        <a:prstGeom prst="rect">
          <a:avLst/>
        </a:prstGeom>
        <a:solidFill>
          <a:srgbClr val="C4BD97"/>
        </a:solidFill>
        <a:ln>
          <a:solidFill>
            <a:srgbClr val="000000"/>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solidFill>
                <a:srgbClr val="000000"/>
              </a:solidFill>
              <a:latin typeface="Cambria"/>
              <a:cs typeface="Cambria"/>
            </a:rPr>
            <a:t>Discretionary FSGR = $11,630,091</a:t>
          </a:r>
        </a:p>
      </dsp:txBody>
      <dsp:txXfrm>
        <a:off x="1313998" y="1036282"/>
        <a:ext cx="1356684" cy="413623"/>
      </dsp:txXfrm>
    </dsp:sp>
    <dsp:sp modelId="{667B242A-3B91-8344-9248-BC8F87B68069}">
      <dsp:nvSpPr>
        <dsp:cNvPr id="0" name=""/>
        <dsp:cNvSpPr/>
      </dsp:nvSpPr>
      <dsp:spPr>
        <a:xfrm>
          <a:off x="1313998" y="1553311"/>
          <a:ext cx="1356684" cy="413623"/>
        </a:xfrm>
        <a:prstGeom prst="rect">
          <a:avLst/>
        </a:prstGeom>
        <a:solidFill>
          <a:srgbClr val="C5BE97"/>
        </a:solidFill>
        <a:ln>
          <a:solidFill>
            <a:schemeClr val="tx1"/>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solidFill>
                <a:schemeClr val="tx1"/>
              </a:solidFill>
              <a:latin typeface="Cambria"/>
              <a:cs typeface="Cambria"/>
            </a:rPr>
            <a:t>Discretionary DEDS = $0</a:t>
          </a:r>
        </a:p>
      </dsp:txBody>
      <dsp:txXfrm>
        <a:off x="1313998" y="1553311"/>
        <a:ext cx="1356684" cy="413623"/>
      </dsp:txXfrm>
    </dsp:sp>
    <dsp:sp modelId="{01D4E8E2-0CDE-7547-8562-A1795827BB73}">
      <dsp:nvSpPr>
        <dsp:cNvPr id="0" name=""/>
        <dsp:cNvSpPr/>
      </dsp:nvSpPr>
      <dsp:spPr>
        <a:xfrm>
          <a:off x="1313998" y="2070341"/>
          <a:ext cx="1356684" cy="413623"/>
        </a:xfrm>
        <a:prstGeom prst="rect">
          <a:avLst/>
        </a:prstGeom>
        <a:solidFill>
          <a:srgbClr val="C5BE97"/>
        </a:solidFill>
        <a:ln>
          <a:solidFill>
            <a:schemeClr val="tx1"/>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solidFill>
                <a:schemeClr val="tx1"/>
              </a:solidFill>
              <a:latin typeface="Cambria"/>
              <a:cs typeface="Cambria"/>
            </a:rPr>
            <a:t>Discretionary FED = $0</a:t>
          </a:r>
        </a:p>
      </dsp:txBody>
      <dsp:txXfrm>
        <a:off x="1313998" y="2070341"/>
        <a:ext cx="1356684" cy="413623"/>
      </dsp:txXfrm>
    </dsp:sp>
    <dsp:sp modelId="{1C3962CD-1089-7A4E-95D1-CCEE6EACF18D}">
      <dsp:nvSpPr>
        <dsp:cNvPr id="0" name=""/>
        <dsp:cNvSpPr/>
      </dsp:nvSpPr>
      <dsp:spPr>
        <a:xfrm>
          <a:off x="1313998" y="2587370"/>
          <a:ext cx="1356684" cy="413623"/>
        </a:xfrm>
        <a:prstGeom prst="rect">
          <a:avLst/>
        </a:prstGeom>
        <a:solidFill>
          <a:srgbClr val="C5BE97"/>
        </a:solidFill>
        <a:ln>
          <a:solidFill>
            <a:schemeClr val="tx1"/>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solidFill>
                <a:schemeClr val="tx1"/>
              </a:solidFill>
              <a:latin typeface="Cambria"/>
              <a:cs typeface="Cambria"/>
            </a:rPr>
            <a:t>Discretionary T.O. = 106</a:t>
          </a:r>
        </a:p>
      </dsp:txBody>
      <dsp:txXfrm>
        <a:off x="1313998" y="2587370"/>
        <a:ext cx="1356684" cy="41362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EA4C2D-5C76-CC45-BF6D-15E718273D04}">
      <dsp:nvSpPr>
        <dsp:cNvPr id="0" name=""/>
        <dsp:cNvSpPr/>
      </dsp:nvSpPr>
      <dsp:spPr>
        <a:xfrm>
          <a:off x="1621559" y="1501608"/>
          <a:ext cx="419918" cy="1292572"/>
        </a:xfrm>
        <a:custGeom>
          <a:avLst/>
          <a:gdLst/>
          <a:ahLst/>
          <a:cxnLst/>
          <a:rect l="0" t="0" r="0" b="0"/>
          <a:pathLst>
            <a:path>
              <a:moveTo>
                <a:pt x="419918" y="0"/>
              </a:moveTo>
              <a:lnTo>
                <a:pt x="209959" y="0"/>
              </a:lnTo>
              <a:lnTo>
                <a:pt x="209959" y="1292572"/>
              </a:lnTo>
              <a:lnTo>
                <a:pt x="0" y="1292572"/>
              </a:lnTo>
            </a:path>
          </a:pathLst>
        </a:cu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1797541" y="2113918"/>
        <a:ext cx="67953" cy="67953"/>
      </dsp:txXfrm>
    </dsp:sp>
    <dsp:sp modelId="{37CCB80B-1D12-CC4A-9F4F-8ACE91BEF2BA}">
      <dsp:nvSpPr>
        <dsp:cNvPr id="0" name=""/>
        <dsp:cNvSpPr/>
      </dsp:nvSpPr>
      <dsp:spPr>
        <a:xfrm>
          <a:off x="1621559" y="1501608"/>
          <a:ext cx="419918" cy="775543"/>
        </a:xfrm>
        <a:custGeom>
          <a:avLst/>
          <a:gdLst/>
          <a:ahLst/>
          <a:cxnLst/>
          <a:rect l="0" t="0" r="0" b="0"/>
          <a:pathLst>
            <a:path>
              <a:moveTo>
                <a:pt x="419918" y="0"/>
              </a:moveTo>
              <a:lnTo>
                <a:pt x="209959" y="0"/>
              </a:lnTo>
              <a:lnTo>
                <a:pt x="209959" y="775543"/>
              </a:lnTo>
              <a:lnTo>
                <a:pt x="0" y="775543"/>
              </a:lnTo>
            </a:path>
          </a:pathLst>
        </a:cu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1809470" y="1867332"/>
        <a:ext cx="44096" cy="44096"/>
      </dsp:txXfrm>
    </dsp:sp>
    <dsp:sp modelId="{91B2C301-CA8A-4746-8904-04497A139DDE}">
      <dsp:nvSpPr>
        <dsp:cNvPr id="0" name=""/>
        <dsp:cNvSpPr/>
      </dsp:nvSpPr>
      <dsp:spPr>
        <a:xfrm>
          <a:off x="1621559" y="1501608"/>
          <a:ext cx="419918" cy="258514"/>
        </a:xfrm>
        <a:custGeom>
          <a:avLst/>
          <a:gdLst/>
          <a:ahLst/>
          <a:cxnLst/>
          <a:rect l="0" t="0" r="0" b="0"/>
          <a:pathLst>
            <a:path>
              <a:moveTo>
                <a:pt x="419918" y="0"/>
              </a:moveTo>
              <a:lnTo>
                <a:pt x="209959" y="0"/>
              </a:lnTo>
              <a:lnTo>
                <a:pt x="209959" y="258514"/>
              </a:lnTo>
              <a:lnTo>
                <a:pt x="0" y="258514"/>
              </a:lnTo>
            </a:path>
          </a:pathLst>
        </a:cu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p>
      </dsp:txBody>
      <dsp:txXfrm>
        <a:off x="1819190" y="1618538"/>
        <a:ext cx="24655" cy="24655"/>
      </dsp:txXfrm>
    </dsp:sp>
    <dsp:sp modelId="{2A334A37-B761-AA43-B72F-AE121A56547D}">
      <dsp:nvSpPr>
        <dsp:cNvPr id="0" name=""/>
        <dsp:cNvSpPr/>
      </dsp:nvSpPr>
      <dsp:spPr>
        <a:xfrm>
          <a:off x="1621559" y="1243094"/>
          <a:ext cx="419918" cy="258514"/>
        </a:xfrm>
        <a:custGeom>
          <a:avLst/>
          <a:gdLst/>
          <a:ahLst/>
          <a:cxnLst/>
          <a:rect l="0" t="0" r="0" b="0"/>
          <a:pathLst>
            <a:path>
              <a:moveTo>
                <a:pt x="419918" y="258514"/>
              </a:moveTo>
              <a:lnTo>
                <a:pt x="209959" y="258514"/>
              </a:lnTo>
              <a:lnTo>
                <a:pt x="209959" y="0"/>
              </a:lnTo>
              <a:lnTo>
                <a:pt x="0" y="0"/>
              </a:lnTo>
            </a:path>
          </a:pathLst>
        </a:cu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latin typeface="Cambria"/>
            <a:cs typeface="Cambria"/>
          </a:endParaRPr>
        </a:p>
      </dsp:txBody>
      <dsp:txXfrm>
        <a:off x="1819190" y="1360023"/>
        <a:ext cx="24655" cy="24655"/>
      </dsp:txXfrm>
    </dsp:sp>
    <dsp:sp modelId="{9E7CDE60-DBCC-DA4D-8910-535E32E9F7E0}">
      <dsp:nvSpPr>
        <dsp:cNvPr id="0" name=""/>
        <dsp:cNvSpPr/>
      </dsp:nvSpPr>
      <dsp:spPr>
        <a:xfrm>
          <a:off x="1621559" y="726065"/>
          <a:ext cx="419918" cy="775543"/>
        </a:xfrm>
        <a:custGeom>
          <a:avLst/>
          <a:gdLst/>
          <a:ahLst/>
          <a:cxnLst/>
          <a:rect l="0" t="0" r="0" b="0"/>
          <a:pathLst>
            <a:path>
              <a:moveTo>
                <a:pt x="419918" y="775543"/>
              </a:moveTo>
              <a:lnTo>
                <a:pt x="209959" y="775543"/>
              </a:lnTo>
              <a:lnTo>
                <a:pt x="209959" y="0"/>
              </a:lnTo>
              <a:lnTo>
                <a:pt x="0" y="0"/>
              </a:lnTo>
            </a:path>
          </a:pathLst>
        </a:cu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latin typeface="Cambria"/>
            <a:cs typeface="Cambria"/>
          </a:endParaRPr>
        </a:p>
      </dsp:txBody>
      <dsp:txXfrm>
        <a:off x="1809470" y="1091788"/>
        <a:ext cx="44096" cy="44096"/>
      </dsp:txXfrm>
    </dsp:sp>
    <dsp:sp modelId="{4BB12B07-E0B0-244B-9AFA-4076452CCB4D}">
      <dsp:nvSpPr>
        <dsp:cNvPr id="0" name=""/>
        <dsp:cNvSpPr/>
      </dsp:nvSpPr>
      <dsp:spPr>
        <a:xfrm>
          <a:off x="1621559" y="209036"/>
          <a:ext cx="419918" cy="1292572"/>
        </a:xfrm>
        <a:custGeom>
          <a:avLst/>
          <a:gdLst/>
          <a:ahLst/>
          <a:cxnLst/>
          <a:rect l="0" t="0" r="0" b="0"/>
          <a:pathLst>
            <a:path>
              <a:moveTo>
                <a:pt x="419918" y="1292572"/>
              </a:moveTo>
              <a:lnTo>
                <a:pt x="209959" y="1292572"/>
              </a:lnTo>
              <a:lnTo>
                <a:pt x="209959" y="0"/>
              </a:lnTo>
              <a:lnTo>
                <a:pt x="0" y="0"/>
              </a:lnTo>
            </a:path>
          </a:pathLst>
        </a:custGeom>
        <a:noFill/>
        <a:ln w="6350" cap="flat" cmpd="sng" algn="ctr">
          <a:solidFill>
            <a:schemeClr val="accent1">
              <a:shade val="6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dirty="0">
            <a:latin typeface="Cambria"/>
            <a:cs typeface="Cambria"/>
          </a:endParaRPr>
        </a:p>
      </dsp:txBody>
      <dsp:txXfrm>
        <a:off x="1797541" y="821345"/>
        <a:ext cx="67953" cy="67953"/>
      </dsp:txXfrm>
    </dsp:sp>
    <dsp:sp modelId="{A9824C5C-BD26-F742-AEF7-5AE97C32B338}">
      <dsp:nvSpPr>
        <dsp:cNvPr id="0" name=""/>
        <dsp:cNvSpPr/>
      </dsp:nvSpPr>
      <dsp:spPr>
        <a:xfrm rot="5400000">
          <a:off x="1349188" y="1105415"/>
          <a:ext cx="2176964" cy="792386"/>
        </a:xfrm>
        <a:prstGeom prst="rect">
          <a:avLst/>
        </a:prstGeom>
        <a:solidFill>
          <a:srgbClr val="0F253E"/>
        </a:solidFill>
        <a:ln>
          <a:solidFill>
            <a:srgbClr val="000000"/>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100000"/>
            </a:lnSpc>
            <a:spcBef>
              <a:spcPct val="0"/>
            </a:spcBef>
            <a:spcAft>
              <a:spcPct val="35000"/>
            </a:spcAft>
          </a:pPr>
          <a:r>
            <a:rPr lang="en-US" sz="1400" kern="1200" dirty="0">
              <a:latin typeface="Cambria"/>
              <a:cs typeface="Cambria"/>
            </a:rPr>
            <a:t>FY23 Recommended</a:t>
          </a:r>
        </a:p>
        <a:p>
          <a:pPr lvl="0" algn="ctr" defTabSz="622300">
            <a:lnSpc>
              <a:spcPct val="100000"/>
            </a:lnSpc>
            <a:spcBef>
              <a:spcPct val="0"/>
            </a:spcBef>
            <a:spcAft>
              <a:spcPct val="35000"/>
            </a:spcAft>
          </a:pPr>
          <a:r>
            <a:rPr lang="en-US" sz="1400" kern="1200" dirty="0">
              <a:latin typeface="Cambria"/>
              <a:cs typeface="Cambria"/>
            </a:rPr>
            <a:t>Non-Discretionary — $3,697,089</a:t>
          </a:r>
        </a:p>
      </dsp:txBody>
      <dsp:txXfrm>
        <a:off x="1349188" y="1105415"/>
        <a:ext cx="2176964" cy="792386"/>
      </dsp:txXfrm>
    </dsp:sp>
    <dsp:sp modelId="{6CDD8727-9E98-9A4C-AC89-D6FB3600A855}">
      <dsp:nvSpPr>
        <dsp:cNvPr id="0" name=""/>
        <dsp:cNvSpPr/>
      </dsp:nvSpPr>
      <dsp:spPr>
        <a:xfrm>
          <a:off x="264874" y="2224"/>
          <a:ext cx="1356684" cy="413623"/>
        </a:xfrm>
        <a:prstGeom prst="rect">
          <a:avLst/>
        </a:prstGeom>
        <a:solidFill>
          <a:srgbClr val="C4BD97"/>
        </a:solidFill>
        <a:ln>
          <a:solidFill>
            <a:srgbClr val="000000"/>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solidFill>
                <a:srgbClr val="000000"/>
              </a:solidFill>
              <a:latin typeface="Cambria"/>
              <a:cs typeface="Cambria"/>
            </a:rPr>
            <a:t>Non-Discretionary SGF = $0</a:t>
          </a:r>
        </a:p>
      </dsp:txBody>
      <dsp:txXfrm>
        <a:off x="264874" y="2224"/>
        <a:ext cx="1356684" cy="413623"/>
      </dsp:txXfrm>
    </dsp:sp>
    <dsp:sp modelId="{7D1A8EB9-038B-084C-8147-6F8DCEEEFF55}">
      <dsp:nvSpPr>
        <dsp:cNvPr id="0" name=""/>
        <dsp:cNvSpPr/>
      </dsp:nvSpPr>
      <dsp:spPr>
        <a:xfrm>
          <a:off x="264874" y="519253"/>
          <a:ext cx="1356684" cy="413623"/>
        </a:xfrm>
        <a:prstGeom prst="rect">
          <a:avLst/>
        </a:prstGeom>
        <a:solidFill>
          <a:srgbClr val="C4BD97"/>
        </a:solidFill>
        <a:ln>
          <a:solidFill>
            <a:srgbClr val="000000"/>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solidFill>
                <a:srgbClr val="000000"/>
              </a:solidFill>
              <a:latin typeface="Cambria"/>
              <a:cs typeface="Cambria"/>
            </a:rPr>
            <a:t>Non-Discretionary IAT = $0</a:t>
          </a:r>
        </a:p>
      </dsp:txBody>
      <dsp:txXfrm>
        <a:off x="264874" y="519253"/>
        <a:ext cx="1356684" cy="413623"/>
      </dsp:txXfrm>
    </dsp:sp>
    <dsp:sp modelId="{378EE273-73CE-8D44-9FD9-DB623E560732}">
      <dsp:nvSpPr>
        <dsp:cNvPr id="0" name=""/>
        <dsp:cNvSpPr/>
      </dsp:nvSpPr>
      <dsp:spPr>
        <a:xfrm>
          <a:off x="264874" y="1036282"/>
          <a:ext cx="1356684" cy="413623"/>
        </a:xfrm>
        <a:prstGeom prst="rect">
          <a:avLst/>
        </a:prstGeom>
        <a:solidFill>
          <a:srgbClr val="C4BD97"/>
        </a:solidFill>
        <a:ln>
          <a:solidFill>
            <a:srgbClr val="000000"/>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solidFill>
                <a:srgbClr val="000000"/>
              </a:solidFill>
              <a:latin typeface="Cambria"/>
              <a:cs typeface="Cambria"/>
            </a:rPr>
            <a:t>Non-Discretionary FSGR = $3,697,089</a:t>
          </a:r>
        </a:p>
      </dsp:txBody>
      <dsp:txXfrm>
        <a:off x="264874" y="1036282"/>
        <a:ext cx="1356684" cy="413623"/>
      </dsp:txXfrm>
    </dsp:sp>
    <dsp:sp modelId="{065EB03F-A2E4-B14B-81BA-1554CC82607B}">
      <dsp:nvSpPr>
        <dsp:cNvPr id="0" name=""/>
        <dsp:cNvSpPr/>
      </dsp:nvSpPr>
      <dsp:spPr>
        <a:xfrm>
          <a:off x="264874" y="1553311"/>
          <a:ext cx="1356684" cy="413623"/>
        </a:xfrm>
        <a:prstGeom prst="rect">
          <a:avLst/>
        </a:prstGeom>
        <a:solidFill>
          <a:srgbClr val="C5BE97"/>
        </a:solidFill>
        <a:ln>
          <a:solidFill>
            <a:srgbClr val="000000"/>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solidFill>
                <a:srgbClr val="000000"/>
              </a:solidFill>
              <a:latin typeface="Cambria"/>
              <a:cs typeface="Cambria"/>
            </a:rPr>
            <a:t>Non-Discretionary DEDS = $0</a:t>
          </a:r>
        </a:p>
      </dsp:txBody>
      <dsp:txXfrm>
        <a:off x="264874" y="1553311"/>
        <a:ext cx="1356684" cy="413623"/>
      </dsp:txXfrm>
    </dsp:sp>
    <dsp:sp modelId="{B9117FB7-99CB-7444-A273-825252065A82}">
      <dsp:nvSpPr>
        <dsp:cNvPr id="0" name=""/>
        <dsp:cNvSpPr/>
      </dsp:nvSpPr>
      <dsp:spPr>
        <a:xfrm>
          <a:off x="264874" y="2070341"/>
          <a:ext cx="1356684" cy="413623"/>
        </a:xfrm>
        <a:prstGeom prst="rect">
          <a:avLst/>
        </a:prstGeom>
        <a:solidFill>
          <a:srgbClr val="C5BE97"/>
        </a:solidFill>
        <a:ln>
          <a:solidFill>
            <a:srgbClr val="000000"/>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solidFill>
                <a:srgbClr val="000000"/>
              </a:solidFill>
              <a:latin typeface="Cambria"/>
              <a:cs typeface="Cambria"/>
            </a:rPr>
            <a:t>Non-Discretionary FED = $0</a:t>
          </a:r>
        </a:p>
      </dsp:txBody>
      <dsp:txXfrm>
        <a:off x="264874" y="2070341"/>
        <a:ext cx="1356684" cy="413623"/>
      </dsp:txXfrm>
    </dsp:sp>
    <dsp:sp modelId="{E8021BAD-B20C-EC4D-8146-7CC63F416528}">
      <dsp:nvSpPr>
        <dsp:cNvPr id="0" name=""/>
        <dsp:cNvSpPr/>
      </dsp:nvSpPr>
      <dsp:spPr>
        <a:xfrm>
          <a:off x="264874" y="2587370"/>
          <a:ext cx="1356684" cy="413623"/>
        </a:xfrm>
        <a:prstGeom prst="rect">
          <a:avLst/>
        </a:prstGeom>
        <a:solidFill>
          <a:srgbClr val="C5BE97"/>
        </a:solidFill>
        <a:ln>
          <a:solidFill>
            <a:srgbClr val="000000"/>
          </a:solidFill>
        </a:ln>
        <a:effectLst/>
      </dsp:spPr>
      <dsp:style>
        <a:lnRef idx="0">
          <a:scrgbClr r="0" g="0" b="0"/>
        </a:lnRef>
        <a:fillRef idx="3">
          <a:scrgbClr r="0" g="0" b="0"/>
        </a:fillRef>
        <a:effectRef idx="2">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kern="1200" dirty="0">
              <a:solidFill>
                <a:srgbClr val="000000"/>
              </a:solidFill>
              <a:latin typeface="Cambria"/>
              <a:cs typeface="Cambria"/>
            </a:rPr>
            <a:t>Non-Discretionary T.O. = 0</a:t>
          </a:r>
        </a:p>
      </dsp:txBody>
      <dsp:txXfrm>
        <a:off x="264874" y="2587370"/>
        <a:ext cx="1356684" cy="413623"/>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drawing1.xml><?xml version="1.0" encoding="utf-8"?>
<c:userShapes xmlns:c="http://schemas.openxmlformats.org/drawingml/2006/chart">
  <cdr:relSizeAnchor xmlns:cdr="http://schemas.openxmlformats.org/drawingml/2006/chartDrawing">
    <cdr:from>
      <cdr:x>0.575</cdr:x>
      <cdr:y>0.01383</cdr:y>
    </cdr:from>
    <cdr:to>
      <cdr:x>0.9682</cdr:x>
      <cdr:y>0.09253</cdr:y>
    </cdr:to>
    <cdr:sp macro="" textlink="">
      <cdr:nvSpPr>
        <cdr:cNvPr id="2" name="TextBox 22">
          <a:extLst xmlns:a="http://schemas.openxmlformats.org/drawingml/2006/main">
            <a:ext uri="{FF2B5EF4-FFF2-40B4-BE49-F238E27FC236}">
              <a16:creationId xmlns:a16="http://schemas.microsoft.com/office/drawing/2014/main" id="{E4E3B813-C347-8247-8B8C-A1B50CA771E9}"/>
            </a:ext>
          </a:extLst>
        </cdr:cNvPr>
        <cdr:cNvSpPr txBox="1"/>
      </cdr:nvSpPr>
      <cdr:spPr>
        <a:xfrm xmlns:a="http://schemas.openxmlformats.org/drawingml/2006/main">
          <a:off x="5184108" y="75715"/>
          <a:ext cx="3545028" cy="430887"/>
        </a:xfrm>
        <a:prstGeom xmlns:a="http://schemas.openxmlformats.org/drawingml/2006/main" prst="rect">
          <a:avLst/>
        </a:prstGeom>
        <a:noFill xmlns:a="http://schemas.openxmlformats.org/drawingml/2006/main"/>
        <a:ln xmlns:a="http://schemas.openxmlformats.org/drawingml/2006/main">
          <a:solidFill>
            <a:srgbClr val="10253F"/>
          </a:solidFill>
        </a:l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1100" b="1" dirty="0" smtClean="0">
              <a:solidFill>
                <a:prstClr val="black"/>
              </a:solidFill>
              <a:latin typeface="Cambria"/>
              <a:cs typeface="Cambria"/>
            </a:rPr>
            <a:t>Change </a:t>
          </a:r>
          <a:r>
            <a:rPr lang="en-US" sz="1100" b="1" dirty="0">
              <a:solidFill>
                <a:prstClr val="black"/>
              </a:solidFill>
              <a:latin typeface="Cambria"/>
              <a:cs typeface="Cambria"/>
            </a:rPr>
            <a:t>from FY15 to FY21 is -5.0%</a:t>
          </a:r>
        </a:p>
        <a:p xmlns:a="http://schemas.openxmlformats.org/drawingml/2006/main">
          <a:pPr algn="ctr"/>
          <a:r>
            <a:rPr lang="en-US" sz="1100" b="1" dirty="0">
              <a:solidFill>
                <a:prstClr val="black"/>
              </a:solidFill>
              <a:latin typeface="Cambria"/>
              <a:cs typeface="Cambria"/>
            </a:rPr>
            <a:t>C</a:t>
          </a:r>
          <a:r>
            <a:rPr lang="en-US" sz="1100" b="1" dirty="0" smtClean="0">
              <a:solidFill>
                <a:prstClr val="black"/>
              </a:solidFill>
              <a:latin typeface="Cambria"/>
              <a:cs typeface="Cambria"/>
            </a:rPr>
            <a:t>hange </a:t>
          </a:r>
          <a:r>
            <a:rPr lang="en-US" sz="1100" b="1" dirty="0">
              <a:solidFill>
                <a:prstClr val="black"/>
              </a:solidFill>
              <a:latin typeface="Cambria"/>
              <a:cs typeface="Cambria"/>
            </a:rPr>
            <a:t>from FY15 to FY23 is 30.4%</a:t>
          </a:r>
        </a:p>
      </cdr:txBody>
    </cdr:sp>
  </cdr:relSizeAnchor>
</c:userShapes>
</file>

<file path=ppt/drawings/drawing2.xml><?xml version="1.0" encoding="utf-8"?>
<c:userShapes xmlns:c="http://schemas.openxmlformats.org/drawingml/2006/chart">
  <cdr:relSizeAnchor xmlns:cdr="http://schemas.openxmlformats.org/drawingml/2006/chartDrawing">
    <cdr:from>
      <cdr:x>0.01104</cdr:x>
      <cdr:y>0.35677</cdr:y>
    </cdr:from>
    <cdr:to>
      <cdr:x>0.1997</cdr:x>
      <cdr:y>0.44973</cdr:y>
    </cdr:to>
    <cdr:sp macro="" textlink="">
      <cdr:nvSpPr>
        <cdr:cNvPr id="2" name="TextBox 1">
          <a:extLst xmlns:a="http://schemas.openxmlformats.org/drawingml/2006/main">
            <a:ext uri="{FF2B5EF4-FFF2-40B4-BE49-F238E27FC236}">
              <a16:creationId xmlns:a16="http://schemas.microsoft.com/office/drawing/2014/main" id="{18551E00-67A8-C74A-9479-06066BD91493}"/>
            </a:ext>
          </a:extLst>
        </cdr:cNvPr>
        <cdr:cNvSpPr txBox="1"/>
      </cdr:nvSpPr>
      <cdr:spPr>
        <a:xfrm xmlns:a="http://schemas.openxmlformats.org/drawingml/2006/main">
          <a:off x="96609" y="1225240"/>
          <a:ext cx="1650479" cy="31926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endParaRPr lang="en-US" sz="700" dirty="0">
            <a:latin typeface="Cambria" panose="02040503050406030204" pitchFamily="18" charset="0"/>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15B86626-B767-8649-B892-0FB964EAE768}" type="datetimeFigureOut">
              <a:rPr lang="en-US" smtClean="0"/>
              <a:t>4/1/2022</a:t>
            </a:fld>
            <a:endParaRPr lang="en-US"/>
          </a:p>
        </p:txBody>
      </p:sp>
      <p:sp>
        <p:nvSpPr>
          <p:cNvPr id="4" name="Slide Image Placeholder 3"/>
          <p:cNvSpPr>
            <a:spLocks noGrp="1" noRot="1" noChangeAspect="1"/>
          </p:cNvSpPr>
          <p:nvPr>
            <p:ph type="sldImg" idx="2"/>
          </p:nvPr>
        </p:nvSpPr>
        <p:spPr>
          <a:xfrm>
            <a:off x="1397000" y="1154113"/>
            <a:ext cx="4156075" cy="3117850"/>
          </a:xfrm>
          <a:prstGeom prst="rect">
            <a:avLst/>
          </a:prstGeom>
          <a:noFill/>
          <a:ln w="12700">
            <a:solidFill>
              <a:prstClr val="black"/>
            </a:solidFill>
          </a:ln>
        </p:spPr>
        <p:txBody>
          <a:bodyPr vert="horz" lIns="92492" tIns="46246" rIns="92492" bIns="46246" rtlCol="0" anchor="ctr"/>
          <a:lstStyle/>
          <a:p>
            <a:endParaRPr lang="en-US"/>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6518F8B9-6F77-1149-A0AD-860CC3C0F281}" type="slidenum">
              <a:rPr lang="en-US" smtClean="0"/>
              <a:t>‹#›</a:t>
            </a:fld>
            <a:endParaRPr lang="en-US"/>
          </a:p>
        </p:txBody>
      </p:sp>
    </p:spTree>
    <p:extLst>
      <p:ext uri="{BB962C8B-B14F-4D97-AF65-F5344CB8AC3E}">
        <p14:creationId xmlns:p14="http://schemas.microsoft.com/office/powerpoint/2010/main" val="39922000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740C51D-B107-C04E-BB01-CA2B77E09F06}" type="slidenum">
              <a:rPr lang="en-US" smtClean="0"/>
              <a:t>6</a:t>
            </a:fld>
            <a:endParaRPr lang="en-US"/>
          </a:p>
        </p:txBody>
      </p:sp>
    </p:spTree>
    <p:extLst>
      <p:ext uri="{BB962C8B-B14F-4D97-AF65-F5344CB8AC3E}">
        <p14:creationId xmlns:p14="http://schemas.microsoft.com/office/powerpoint/2010/main" val="2669495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24BE7F-D13B-5143-8EE6-F7CF125D8700}" type="slidenum">
              <a:rPr lang="en-US" smtClean="0"/>
              <a:pPr/>
              <a:t>9</a:t>
            </a:fld>
            <a:endParaRPr lang="en-US" dirty="0"/>
          </a:p>
        </p:txBody>
      </p:sp>
    </p:spTree>
    <p:extLst>
      <p:ext uri="{BB962C8B-B14F-4D97-AF65-F5344CB8AC3E}">
        <p14:creationId xmlns:p14="http://schemas.microsoft.com/office/powerpoint/2010/main" val="3940380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0C71231-6CFC-1B4F-9960-2AAAA19E2782}" type="slidenum">
              <a:rPr lang="en-US" smtClean="0"/>
              <a:t>10</a:t>
            </a:fld>
            <a:endParaRPr lang="en-US" dirty="0"/>
          </a:p>
        </p:txBody>
      </p:sp>
    </p:spTree>
    <p:extLst>
      <p:ext uri="{BB962C8B-B14F-4D97-AF65-F5344CB8AC3E}">
        <p14:creationId xmlns:p14="http://schemas.microsoft.com/office/powerpoint/2010/main" val="41859502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97EB28A-B318-9044-8AB2-2E6095EFB730}"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B1A372-82CC-4B4A-B48B-74E5D1C61B53}" type="slidenum">
              <a:rPr lang="en-US" smtClean="0"/>
              <a:t>‹#›</a:t>
            </a:fld>
            <a:endParaRPr lang="en-US"/>
          </a:p>
        </p:txBody>
      </p:sp>
    </p:spTree>
    <p:extLst>
      <p:ext uri="{BB962C8B-B14F-4D97-AF65-F5344CB8AC3E}">
        <p14:creationId xmlns:p14="http://schemas.microsoft.com/office/powerpoint/2010/main" val="785717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7EB28A-B318-9044-8AB2-2E6095EFB730}"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B1A372-82CC-4B4A-B48B-74E5D1C61B53}" type="slidenum">
              <a:rPr lang="en-US" smtClean="0"/>
              <a:t>‹#›</a:t>
            </a:fld>
            <a:endParaRPr lang="en-US"/>
          </a:p>
        </p:txBody>
      </p:sp>
    </p:spTree>
    <p:extLst>
      <p:ext uri="{BB962C8B-B14F-4D97-AF65-F5344CB8AC3E}">
        <p14:creationId xmlns:p14="http://schemas.microsoft.com/office/powerpoint/2010/main" val="3212132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7EB28A-B318-9044-8AB2-2E6095EFB730}"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B1A372-82CC-4B4A-B48B-74E5D1C61B53}" type="slidenum">
              <a:rPr lang="en-US" smtClean="0"/>
              <a:t>‹#›</a:t>
            </a:fld>
            <a:endParaRPr lang="en-US"/>
          </a:p>
        </p:txBody>
      </p:sp>
    </p:spTree>
    <p:extLst>
      <p:ext uri="{BB962C8B-B14F-4D97-AF65-F5344CB8AC3E}">
        <p14:creationId xmlns:p14="http://schemas.microsoft.com/office/powerpoint/2010/main" val="317248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97EB28A-B318-9044-8AB2-2E6095EFB730}"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B1A372-82CC-4B4A-B48B-74E5D1C61B53}" type="slidenum">
              <a:rPr lang="en-US" smtClean="0"/>
              <a:t>‹#›</a:t>
            </a:fld>
            <a:endParaRPr lang="en-US"/>
          </a:p>
        </p:txBody>
      </p:sp>
    </p:spTree>
    <p:extLst>
      <p:ext uri="{BB962C8B-B14F-4D97-AF65-F5344CB8AC3E}">
        <p14:creationId xmlns:p14="http://schemas.microsoft.com/office/powerpoint/2010/main" val="3280298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97EB28A-B318-9044-8AB2-2E6095EFB730}" type="datetimeFigureOut">
              <a:rPr lang="en-US" smtClean="0"/>
              <a:t>4/1/2022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5B1A372-82CC-4B4A-B48B-74E5D1C61B53}" type="slidenum">
              <a:rPr lang="en-US" smtClean="0"/>
              <a:t>‹#›</a:t>
            </a:fld>
            <a:endParaRPr lang="en-US"/>
          </a:p>
        </p:txBody>
      </p:sp>
    </p:spTree>
    <p:extLst>
      <p:ext uri="{BB962C8B-B14F-4D97-AF65-F5344CB8AC3E}">
        <p14:creationId xmlns:p14="http://schemas.microsoft.com/office/powerpoint/2010/main" val="19018853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97EB28A-B318-9044-8AB2-2E6095EFB730}" type="datetimeFigureOut">
              <a:rPr lang="en-US" smtClean="0"/>
              <a:t>4/1/2022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B1A372-82CC-4B4A-B48B-74E5D1C61B53}" type="slidenum">
              <a:rPr lang="en-US" smtClean="0"/>
              <a:t>‹#›</a:t>
            </a:fld>
            <a:endParaRPr lang="en-US"/>
          </a:p>
        </p:txBody>
      </p:sp>
    </p:spTree>
    <p:extLst>
      <p:ext uri="{BB962C8B-B14F-4D97-AF65-F5344CB8AC3E}">
        <p14:creationId xmlns:p14="http://schemas.microsoft.com/office/powerpoint/2010/main" val="799557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97EB28A-B318-9044-8AB2-2E6095EFB730}" type="datetimeFigureOut">
              <a:rPr lang="en-US" smtClean="0"/>
              <a:t>4/1/2022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5B1A372-82CC-4B4A-B48B-74E5D1C61B53}" type="slidenum">
              <a:rPr lang="en-US" smtClean="0"/>
              <a:t>‹#›</a:t>
            </a:fld>
            <a:endParaRPr lang="en-US"/>
          </a:p>
        </p:txBody>
      </p:sp>
    </p:spTree>
    <p:extLst>
      <p:ext uri="{BB962C8B-B14F-4D97-AF65-F5344CB8AC3E}">
        <p14:creationId xmlns:p14="http://schemas.microsoft.com/office/powerpoint/2010/main" val="2340254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97EB28A-B318-9044-8AB2-2E6095EFB730}" type="datetimeFigureOut">
              <a:rPr lang="en-US" smtClean="0"/>
              <a:t>4/1/2022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5B1A372-82CC-4B4A-B48B-74E5D1C61B53}" type="slidenum">
              <a:rPr lang="en-US" smtClean="0"/>
              <a:t>‹#›</a:t>
            </a:fld>
            <a:endParaRPr lang="en-US"/>
          </a:p>
        </p:txBody>
      </p:sp>
    </p:spTree>
    <p:extLst>
      <p:ext uri="{BB962C8B-B14F-4D97-AF65-F5344CB8AC3E}">
        <p14:creationId xmlns:p14="http://schemas.microsoft.com/office/powerpoint/2010/main" val="607705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7EB28A-B318-9044-8AB2-2E6095EFB730}" type="datetimeFigureOut">
              <a:rPr lang="en-US" smtClean="0"/>
              <a:t>4/1/2022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5B1A372-82CC-4B4A-B48B-74E5D1C61B53}" type="slidenum">
              <a:rPr lang="en-US" smtClean="0"/>
              <a:t>‹#›</a:t>
            </a:fld>
            <a:endParaRPr lang="en-US"/>
          </a:p>
        </p:txBody>
      </p:sp>
    </p:spTree>
    <p:extLst>
      <p:ext uri="{BB962C8B-B14F-4D97-AF65-F5344CB8AC3E}">
        <p14:creationId xmlns:p14="http://schemas.microsoft.com/office/powerpoint/2010/main" val="1149725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97EB28A-B318-9044-8AB2-2E6095EFB730}" type="datetimeFigureOut">
              <a:rPr lang="en-US" smtClean="0"/>
              <a:t>4/1/2022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B1A372-82CC-4B4A-B48B-74E5D1C61B53}" type="slidenum">
              <a:rPr lang="en-US" smtClean="0"/>
              <a:t>‹#›</a:t>
            </a:fld>
            <a:endParaRPr lang="en-US"/>
          </a:p>
        </p:txBody>
      </p:sp>
    </p:spTree>
    <p:extLst>
      <p:ext uri="{BB962C8B-B14F-4D97-AF65-F5344CB8AC3E}">
        <p14:creationId xmlns:p14="http://schemas.microsoft.com/office/powerpoint/2010/main" val="3049470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97EB28A-B318-9044-8AB2-2E6095EFB730}" type="datetimeFigureOut">
              <a:rPr lang="en-US" smtClean="0"/>
              <a:t>4/1/2022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5B1A372-82CC-4B4A-B48B-74E5D1C61B53}" type="slidenum">
              <a:rPr lang="en-US" smtClean="0"/>
              <a:t>‹#›</a:t>
            </a:fld>
            <a:endParaRPr lang="en-US"/>
          </a:p>
        </p:txBody>
      </p:sp>
    </p:spTree>
    <p:extLst>
      <p:ext uri="{BB962C8B-B14F-4D97-AF65-F5344CB8AC3E}">
        <p14:creationId xmlns:p14="http://schemas.microsoft.com/office/powerpoint/2010/main" val="2229864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7EB28A-B318-9044-8AB2-2E6095EFB730}" type="datetimeFigureOut">
              <a:rPr lang="en-US" smtClean="0"/>
              <a:t>4/1/2022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B1A372-82CC-4B4A-B48B-74E5D1C61B53}" type="slidenum">
              <a:rPr lang="en-US" smtClean="0"/>
              <a:t>‹#›</a:t>
            </a:fld>
            <a:endParaRPr lang="en-US"/>
          </a:p>
        </p:txBody>
      </p:sp>
    </p:spTree>
    <p:extLst>
      <p:ext uri="{BB962C8B-B14F-4D97-AF65-F5344CB8AC3E}">
        <p14:creationId xmlns:p14="http://schemas.microsoft.com/office/powerpoint/2010/main" val="39737250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gif"/><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8" Type="http://schemas.openxmlformats.org/officeDocument/2006/relationships/package" Target="../embeddings/Microsoft_Excel_Worksheet10.xlsx"/><Relationship Id="rId3" Type="http://schemas.openxmlformats.org/officeDocument/2006/relationships/notesSlide" Target="../notesSlides/notesSlide3.xml"/><Relationship Id="rId7" Type="http://schemas.openxmlformats.org/officeDocument/2006/relationships/image" Target="../media/image1.gi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chart" Target="../charts/chart7.xml"/><Relationship Id="rId5" Type="http://schemas.openxmlformats.org/officeDocument/2006/relationships/image" Target="../media/image7.emf"/><Relationship Id="rId4" Type="http://schemas.openxmlformats.org/officeDocument/2006/relationships/package" Target="../embeddings/Microsoft_Excel_Worksheet8.xlsx"/><Relationship Id="rId9" Type="http://schemas.openxmlformats.org/officeDocument/2006/relationships/image" Target="../media/image8.emf"/></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gif"/><Relationship Id="rId7" Type="http://schemas.openxmlformats.org/officeDocument/2006/relationships/image" Target="../media/image3.emf"/><Relationship Id="rId2" Type="http://schemas.openxmlformats.org/officeDocument/2006/relationships/slideLayout" Target="../slideLayouts/slideLayout5.xml"/><Relationship Id="rId1" Type="http://schemas.openxmlformats.org/officeDocument/2006/relationships/vmlDrawing" Target="../drawings/vmlDrawing1.vml"/><Relationship Id="rId6" Type="http://schemas.openxmlformats.org/officeDocument/2006/relationships/package" Target="../embeddings/Microsoft_Excel_Worksheet2.xlsx"/><Relationship Id="rId5" Type="http://schemas.openxmlformats.org/officeDocument/2006/relationships/image" Target="../media/image2.emf"/><Relationship Id="rId4" Type="http://schemas.openxmlformats.org/officeDocument/2006/relationships/package" Target="../embeddings/Microsoft_Excel_Worksheet1.xlsx"/></Relationships>
</file>

<file path=ppt/slides/_rels/slide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5.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package" Target="../embeddings/Microsoft_Excel_Worksheet4.xlsx"/><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1.gif"/></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1.gif"/><Relationship Id="rId1" Type="http://schemas.openxmlformats.org/officeDocument/2006/relationships/slideLayout" Target="../slideLayouts/slideLayout7.xml"/><Relationship Id="rId4" Type="http://schemas.openxmlformats.org/officeDocument/2006/relationships/chart" Target="../charts/chart5.xml"/></Relationships>
</file>

<file path=ppt/slides/_rels/slide8.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diagramColors" Target="../diagrams/colors2.xml"/><Relationship Id="rId13" Type="http://schemas.openxmlformats.org/officeDocument/2006/relationships/diagramColors" Target="../diagrams/colors3.xml"/><Relationship Id="rId18" Type="http://schemas.openxmlformats.org/officeDocument/2006/relationships/image" Target="../media/image6.emf"/><Relationship Id="rId3" Type="http://schemas.openxmlformats.org/officeDocument/2006/relationships/notesSlide" Target="../notesSlides/notesSlide2.xml"/><Relationship Id="rId7" Type="http://schemas.openxmlformats.org/officeDocument/2006/relationships/diagramQuickStyle" Target="../diagrams/quickStyle2.xml"/><Relationship Id="rId12" Type="http://schemas.openxmlformats.org/officeDocument/2006/relationships/diagramQuickStyle" Target="../diagrams/quickStyle3.xml"/><Relationship Id="rId17" Type="http://schemas.openxmlformats.org/officeDocument/2006/relationships/image" Target="../media/image5.emf"/><Relationship Id="rId2" Type="http://schemas.openxmlformats.org/officeDocument/2006/relationships/slideLayout" Target="../slideLayouts/slideLayout7.xml"/><Relationship Id="rId16" Type="http://schemas.openxmlformats.org/officeDocument/2006/relationships/oleObject" Target="../embeddings/oleObject1.bin"/><Relationship Id="rId1" Type="http://schemas.openxmlformats.org/officeDocument/2006/relationships/vmlDrawing" Target="../drawings/vmlDrawing3.vml"/><Relationship Id="rId6" Type="http://schemas.openxmlformats.org/officeDocument/2006/relationships/diagramLayout" Target="../diagrams/layout2.xml"/><Relationship Id="rId11" Type="http://schemas.openxmlformats.org/officeDocument/2006/relationships/diagramLayout" Target="../diagrams/layout3.xml"/><Relationship Id="rId5" Type="http://schemas.openxmlformats.org/officeDocument/2006/relationships/diagramData" Target="../diagrams/data2.xml"/><Relationship Id="rId15" Type="http://schemas.openxmlformats.org/officeDocument/2006/relationships/chart" Target="../charts/chart6.xml"/><Relationship Id="rId10" Type="http://schemas.openxmlformats.org/officeDocument/2006/relationships/diagramData" Target="../diagrams/data3.xml"/><Relationship Id="rId4" Type="http://schemas.openxmlformats.org/officeDocument/2006/relationships/image" Target="../media/image1.gif"/><Relationship Id="rId9" Type="http://schemas.microsoft.com/office/2007/relationships/diagramDrawing" Target="../diagrams/drawing2.xml"/><Relationship Id="rId14" Type="http://schemas.microsoft.com/office/2007/relationships/diagramDrawing" Target="../diagrams/drawing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45524" y="114301"/>
            <a:ext cx="8870316" cy="855743"/>
          </a:xfrm>
          <a:prstGeom prst="rect">
            <a:avLst/>
          </a:prstGeom>
          <a:solidFill>
            <a:schemeClr val="tx2">
              <a:lumMod val="50000"/>
            </a:schemeClr>
          </a:solidFill>
          <a:ln w="38100" cmpd="sng">
            <a:solidFill>
              <a:srgbClr val="989605"/>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accent1">
                  <a:lumMod val="75000"/>
                </a:schemeClr>
              </a:solidFill>
            </a:endParaRPr>
          </a:p>
        </p:txBody>
      </p:sp>
      <p:sp>
        <p:nvSpPr>
          <p:cNvPr id="13" name="Rectangle 12"/>
          <p:cNvSpPr/>
          <p:nvPr/>
        </p:nvSpPr>
        <p:spPr>
          <a:xfrm>
            <a:off x="145523" y="119068"/>
            <a:ext cx="8870317" cy="6614903"/>
          </a:xfrm>
          <a:prstGeom prst="rect">
            <a:avLst/>
          </a:prstGeom>
          <a:noFill/>
          <a:ln w="38100" cmpd="sng">
            <a:solidFill>
              <a:srgbClr val="989605"/>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9" name="Picture 8" descr="BraidedSeal.gi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115" y="158228"/>
            <a:ext cx="773715" cy="789834"/>
          </a:xfrm>
          <a:prstGeom prst="rect">
            <a:avLst/>
          </a:prstGeom>
          <a:solidFill>
            <a:srgbClr val="212935"/>
          </a:solidFill>
        </p:spPr>
      </p:pic>
      <p:sp>
        <p:nvSpPr>
          <p:cNvPr id="7" name="TextBox 6"/>
          <p:cNvSpPr txBox="1"/>
          <p:nvPr/>
        </p:nvSpPr>
        <p:spPr>
          <a:xfrm>
            <a:off x="1899923" y="162219"/>
            <a:ext cx="5355352" cy="769441"/>
          </a:xfrm>
          <a:prstGeom prst="rect">
            <a:avLst/>
          </a:prstGeom>
          <a:noFill/>
        </p:spPr>
        <p:txBody>
          <a:bodyPr wrap="none" rtlCol="0">
            <a:spAutoFit/>
          </a:bodyPr>
          <a:lstStyle/>
          <a:p>
            <a:pPr algn="ctr"/>
            <a:r>
              <a:rPr lang="en-US" sz="2400" dirty="0">
                <a:solidFill>
                  <a:srgbClr val="FFFFCC"/>
                </a:solidFill>
                <a:latin typeface="Cambria"/>
                <a:cs typeface="Cambria"/>
              </a:rPr>
              <a:t>FY23 Executive Budget </a:t>
            </a:r>
          </a:p>
          <a:p>
            <a:pPr algn="ctr"/>
            <a:r>
              <a:rPr lang="en-US" sz="2000" dirty="0">
                <a:solidFill>
                  <a:srgbClr val="FFFFCC"/>
                </a:solidFill>
                <a:latin typeface="Cambria"/>
                <a:cs typeface="Cambria"/>
              </a:rPr>
              <a:t>Schedule 01 — Executive Department Agencies</a:t>
            </a:r>
          </a:p>
        </p:txBody>
      </p:sp>
      <p:sp>
        <p:nvSpPr>
          <p:cNvPr id="2" name="Slide Number Placeholder 1"/>
          <p:cNvSpPr>
            <a:spLocks noGrp="1"/>
          </p:cNvSpPr>
          <p:nvPr>
            <p:ph type="sldNum" sz="quarter" idx="12"/>
          </p:nvPr>
        </p:nvSpPr>
        <p:spPr>
          <a:xfrm>
            <a:off x="8601143" y="6490951"/>
            <a:ext cx="414697" cy="243961"/>
          </a:xfrm>
        </p:spPr>
        <p:txBody>
          <a:bodyPr/>
          <a:lstStyle/>
          <a:p>
            <a:fld id="{8ECD700F-06CF-8943-A234-B60CC71AB37E}" type="slidenum">
              <a:rPr lang="en-US" sz="1000" i="1" smtClean="0">
                <a:solidFill>
                  <a:schemeClr val="accent1"/>
                </a:solidFill>
                <a:latin typeface="Bernard MT Condensed"/>
                <a:cs typeface="Bernard MT Condensed"/>
              </a:rPr>
              <a:pPr/>
              <a:t>1</a:t>
            </a:fld>
            <a:endParaRPr lang="en-US" sz="1000" i="1" dirty="0">
              <a:solidFill>
                <a:schemeClr val="accent1"/>
              </a:solidFill>
              <a:latin typeface="Bernard MT Condensed"/>
              <a:cs typeface="Bernard MT Condensed"/>
            </a:endParaRPr>
          </a:p>
        </p:txBody>
      </p:sp>
      <p:graphicFrame>
        <p:nvGraphicFramePr>
          <p:cNvPr id="4" name="Diagram 3"/>
          <p:cNvGraphicFramePr/>
          <p:nvPr>
            <p:extLst/>
          </p:nvPr>
        </p:nvGraphicFramePr>
        <p:xfrm>
          <a:off x="354878" y="1563740"/>
          <a:ext cx="8438515" cy="46562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5" name="TextBox 24"/>
          <p:cNvSpPr txBox="1"/>
          <p:nvPr/>
        </p:nvSpPr>
        <p:spPr>
          <a:xfrm>
            <a:off x="8037673" y="1273055"/>
            <a:ext cx="755720" cy="307777"/>
          </a:xfrm>
          <a:prstGeom prst="rect">
            <a:avLst/>
          </a:prstGeom>
          <a:noFill/>
        </p:spPr>
        <p:txBody>
          <a:bodyPr wrap="none" rtlCol="0">
            <a:spAutoFit/>
          </a:bodyPr>
          <a:lstStyle/>
          <a:p>
            <a:r>
              <a:rPr lang="en-US" sz="1400" dirty="0">
                <a:latin typeface="Cambria"/>
                <a:cs typeface="Cambria"/>
              </a:rPr>
              <a:t>Tab No.</a:t>
            </a:r>
          </a:p>
        </p:txBody>
      </p:sp>
      <p:grpSp>
        <p:nvGrpSpPr>
          <p:cNvPr id="6" name="Group 5">
            <a:extLst>
              <a:ext uri="{FF2B5EF4-FFF2-40B4-BE49-F238E27FC236}">
                <a16:creationId xmlns:a16="http://schemas.microsoft.com/office/drawing/2014/main" id="{0D9EB291-260B-7B45-809D-1223C4B81C64}"/>
              </a:ext>
            </a:extLst>
          </p:cNvPr>
          <p:cNvGrpSpPr/>
          <p:nvPr/>
        </p:nvGrpSpPr>
        <p:grpSpPr>
          <a:xfrm>
            <a:off x="7411324" y="1562400"/>
            <a:ext cx="1425390" cy="4639340"/>
            <a:chOff x="7411324" y="1562400"/>
            <a:chExt cx="1425390" cy="4639340"/>
          </a:xfrm>
        </p:grpSpPr>
        <p:sp>
          <p:nvSpPr>
            <p:cNvPr id="3" name="TextBox 2"/>
            <p:cNvSpPr txBox="1"/>
            <p:nvPr/>
          </p:nvSpPr>
          <p:spPr>
            <a:xfrm>
              <a:off x="7919797" y="1562400"/>
              <a:ext cx="916917" cy="307777"/>
            </a:xfrm>
            <a:prstGeom prst="rect">
              <a:avLst/>
            </a:prstGeom>
            <a:noFill/>
          </p:spPr>
          <p:txBody>
            <a:bodyPr wrap="none" rtlCol="0">
              <a:spAutoFit/>
            </a:bodyPr>
            <a:lstStyle/>
            <a:p>
              <a:pPr algn="r"/>
              <a:r>
                <a:rPr lang="en-US" sz="1400" dirty="0">
                  <a:latin typeface="Cambria"/>
                  <a:cs typeface="Cambria"/>
                </a:rPr>
                <a:t>Overview</a:t>
              </a:r>
            </a:p>
          </p:txBody>
        </p:sp>
        <p:sp>
          <p:nvSpPr>
            <p:cNvPr id="10" name="TextBox 9"/>
            <p:cNvSpPr txBox="1"/>
            <p:nvPr/>
          </p:nvSpPr>
          <p:spPr>
            <a:xfrm>
              <a:off x="7768793" y="2139942"/>
              <a:ext cx="1067921" cy="307777"/>
            </a:xfrm>
            <a:prstGeom prst="rect">
              <a:avLst/>
            </a:prstGeom>
            <a:noFill/>
          </p:spPr>
          <p:txBody>
            <a:bodyPr wrap="none" rtlCol="0">
              <a:spAutoFit/>
            </a:bodyPr>
            <a:lstStyle/>
            <a:p>
              <a:pPr algn="r"/>
              <a:r>
                <a:rPr lang="en-US" sz="1400" dirty="0">
                  <a:latin typeface="Cambria"/>
                  <a:cs typeface="Cambria"/>
                </a:rPr>
                <a:t>01-101 OIA</a:t>
              </a:r>
            </a:p>
          </p:txBody>
        </p:sp>
        <p:sp>
          <p:nvSpPr>
            <p:cNvPr id="11" name="TextBox 10"/>
            <p:cNvSpPr txBox="1"/>
            <p:nvPr/>
          </p:nvSpPr>
          <p:spPr>
            <a:xfrm>
              <a:off x="7799252" y="2428713"/>
              <a:ext cx="1037462" cy="307777"/>
            </a:xfrm>
            <a:prstGeom prst="rect">
              <a:avLst/>
            </a:prstGeom>
            <a:noFill/>
          </p:spPr>
          <p:txBody>
            <a:bodyPr wrap="none" rtlCol="0">
              <a:spAutoFit/>
            </a:bodyPr>
            <a:lstStyle/>
            <a:p>
              <a:pPr algn="r"/>
              <a:r>
                <a:rPr lang="en-US" sz="1400" dirty="0">
                  <a:latin typeface="Cambria"/>
                  <a:cs typeface="Cambria"/>
                </a:rPr>
                <a:t>01-102 SIG</a:t>
              </a:r>
            </a:p>
          </p:txBody>
        </p:sp>
        <p:sp>
          <p:nvSpPr>
            <p:cNvPr id="12" name="TextBox 11"/>
            <p:cNvSpPr txBox="1"/>
            <p:nvPr/>
          </p:nvSpPr>
          <p:spPr>
            <a:xfrm>
              <a:off x="7587078" y="2717484"/>
              <a:ext cx="1249636" cy="307777"/>
            </a:xfrm>
            <a:prstGeom prst="rect">
              <a:avLst/>
            </a:prstGeom>
            <a:noFill/>
          </p:spPr>
          <p:txBody>
            <a:bodyPr wrap="none" rtlCol="0">
              <a:spAutoFit/>
            </a:bodyPr>
            <a:lstStyle/>
            <a:p>
              <a:pPr algn="r"/>
              <a:r>
                <a:rPr lang="en-US" sz="1400" dirty="0">
                  <a:latin typeface="Cambria"/>
                  <a:cs typeface="Cambria"/>
                </a:rPr>
                <a:t>01-103 MHAS</a:t>
              </a:r>
            </a:p>
          </p:txBody>
        </p:sp>
        <p:sp>
          <p:nvSpPr>
            <p:cNvPr id="14" name="TextBox 13"/>
            <p:cNvSpPr txBox="1"/>
            <p:nvPr/>
          </p:nvSpPr>
          <p:spPr>
            <a:xfrm>
              <a:off x="7773602" y="3006255"/>
              <a:ext cx="1063112" cy="307777"/>
            </a:xfrm>
            <a:prstGeom prst="rect">
              <a:avLst/>
            </a:prstGeom>
            <a:noFill/>
          </p:spPr>
          <p:txBody>
            <a:bodyPr wrap="none" rtlCol="0">
              <a:spAutoFit/>
            </a:bodyPr>
            <a:lstStyle/>
            <a:p>
              <a:pPr algn="r"/>
              <a:r>
                <a:rPr lang="en-US" sz="1400" dirty="0">
                  <a:latin typeface="Cambria"/>
                  <a:cs typeface="Cambria"/>
                </a:rPr>
                <a:t>01-106 LTC</a:t>
              </a:r>
            </a:p>
          </p:txBody>
        </p:sp>
        <p:sp>
          <p:nvSpPr>
            <p:cNvPr id="15" name="TextBox 14"/>
            <p:cNvSpPr txBox="1"/>
            <p:nvPr/>
          </p:nvSpPr>
          <p:spPr>
            <a:xfrm>
              <a:off x="7713137" y="3295026"/>
              <a:ext cx="1123577" cy="307777"/>
            </a:xfrm>
            <a:prstGeom prst="rect">
              <a:avLst/>
            </a:prstGeom>
            <a:noFill/>
          </p:spPr>
          <p:txBody>
            <a:bodyPr wrap="none" rtlCol="0">
              <a:spAutoFit/>
            </a:bodyPr>
            <a:lstStyle/>
            <a:p>
              <a:pPr algn="r"/>
              <a:r>
                <a:rPr lang="en-US" sz="1400" dirty="0">
                  <a:latin typeface="Cambria"/>
                  <a:cs typeface="Cambria"/>
                </a:rPr>
                <a:t>01-107 DOA</a:t>
              </a:r>
            </a:p>
          </p:txBody>
        </p:sp>
        <p:sp>
          <p:nvSpPr>
            <p:cNvPr id="16" name="TextBox 15"/>
            <p:cNvSpPr txBox="1"/>
            <p:nvPr/>
          </p:nvSpPr>
          <p:spPr>
            <a:xfrm>
              <a:off x="7627729" y="3583797"/>
              <a:ext cx="1208985" cy="307777"/>
            </a:xfrm>
            <a:prstGeom prst="rect">
              <a:avLst/>
            </a:prstGeom>
            <a:noFill/>
          </p:spPr>
          <p:txBody>
            <a:bodyPr wrap="none" rtlCol="0">
              <a:spAutoFit/>
            </a:bodyPr>
            <a:lstStyle/>
            <a:p>
              <a:pPr algn="r"/>
              <a:r>
                <a:rPr lang="en-US" sz="1400" dirty="0">
                  <a:latin typeface="Cambria"/>
                  <a:cs typeface="Cambria"/>
                </a:rPr>
                <a:t>01-109 CPRA</a:t>
              </a:r>
            </a:p>
          </p:txBody>
        </p:sp>
        <p:sp>
          <p:nvSpPr>
            <p:cNvPr id="17" name="TextBox 16"/>
            <p:cNvSpPr txBox="1"/>
            <p:nvPr/>
          </p:nvSpPr>
          <p:spPr>
            <a:xfrm>
              <a:off x="7411324" y="3872568"/>
              <a:ext cx="1425390" cy="307777"/>
            </a:xfrm>
            <a:prstGeom prst="rect">
              <a:avLst/>
            </a:prstGeom>
            <a:noFill/>
          </p:spPr>
          <p:txBody>
            <a:bodyPr wrap="none" rtlCol="0">
              <a:spAutoFit/>
            </a:bodyPr>
            <a:lstStyle/>
            <a:p>
              <a:pPr algn="r"/>
              <a:r>
                <a:rPr lang="en-US" sz="1400" dirty="0">
                  <a:latin typeface="Cambria"/>
                  <a:cs typeface="Cambria"/>
                </a:rPr>
                <a:t>01-111 GOHSEP</a:t>
              </a:r>
            </a:p>
          </p:txBody>
        </p:sp>
        <p:sp>
          <p:nvSpPr>
            <p:cNvPr id="18" name="TextBox 17"/>
            <p:cNvSpPr txBox="1"/>
            <p:nvPr/>
          </p:nvSpPr>
          <p:spPr>
            <a:xfrm>
              <a:off x="7698261" y="4161339"/>
              <a:ext cx="1138453" cy="307777"/>
            </a:xfrm>
            <a:prstGeom prst="rect">
              <a:avLst/>
            </a:prstGeom>
            <a:noFill/>
          </p:spPr>
          <p:txBody>
            <a:bodyPr wrap="none" rtlCol="0">
              <a:spAutoFit/>
            </a:bodyPr>
            <a:lstStyle/>
            <a:p>
              <a:pPr algn="r"/>
              <a:r>
                <a:rPr lang="en-US" sz="1400" dirty="0">
                  <a:latin typeface="Cambria"/>
                  <a:cs typeface="Cambria"/>
                </a:rPr>
                <a:t>01-112 MILI</a:t>
              </a:r>
            </a:p>
          </p:txBody>
        </p:sp>
        <p:sp>
          <p:nvSpPr>
            <p:cNvPr id="19" name="TextBox 18"/>
            <p:cNvSpPr txBox="1"/>
            <p:nvPr/>
          </p:nvSpPr>
          <p:spPr>
            <a:xfrm>
              <a:off x="7629332" y="4450110"/>
              <a:ext cx="1207382" cy="307777"/>
            </a:xfrm>
            <a:prstGeom prst="rect">
              <a:avLst/>
            </a:prstGeom>
            <a:noFill/>
          </p:spPr>
          <p:txBody>
            <a:bodyPr wrap="none" rtlCol="0">
              <a:spAutoFit/>
            </a:bodyPr>
            <a:lstStyle/>
            <a:p>
              <a:pPr algn="r"/>
              <a:r>
                <a:rPr lang="en-US" sz="1400" dirty="0">
                  <a:latin typeface="Cambria"/>
                  <a:cs typeface="Cambria"/>
                </a:rPr>
                <a:t>01-116 LPDB</a:t>
              </a:r>
            </a:p>
          </p:txBody>
        </p:sp>
        <p:sp>
          <p:nvSpPr>
            <p:cNvPr id="20" name="TextBox 19"/>
            <p:cNvSpPr txBox="1"/>
            <p:nvPr/>
          </p:nvSpPr>
          <p:spPr>
            <a:xfrm>
              <a:off x="7649786" y="4738881"/>
              <a:ext cx="1186928" cy="307777"/>
            </a:xfrm>
            <a:prstGeom prst="rect">
              <a:avLst/>
            </a:prstGeom>
            <a:noFill/>
          </p:spPr>
          <p:txBody>
            <a:bodyPr wrap="none" rtlCol="0">
              <a:spAutoFit/>
            </a:bodyPr>
            <a:lstStyle/>
            <a:p>
              <a:pPr algn="r"/>
              <a:r>
                <a:rPr lang="en-US" sz="1400" dirty="0">
                  <a:latin typeface="Cambria"/>
                  <a:cs typeface="Cambria"/>
                </a:rPr>
                <a:t>01-124 LSED</a:t>
              </a:r>
            </a:p>
          </p:txBody>
        </p:sp>
        <p:sp>
          <p:nvSpPr>
            <p:cNvPr id="21" name="TextBox 20"/>
            <p:cNvSpPr txBox="1"/>
            <p:nvPr/>
          </p:nvSpPr>
          <p:spPr>
            <a:xfrm>
              <a:off x="7661136" y="5027652"/>
              <a:ext cx="1175578" cy="307777"/>
            </a:xfrm>
            <a:prstGeom prst="rect">
              <a:avLst/>
            </a:prstGeom>
            <a:noFill/>
          </p:spPr>
          <p:txBody>
            <a:bodyPr wrap="none" rtlCol="0">
              <a:spAutoFit/>
            </a:bodyPr>
            <a:lstStyle/>
            <a:p>
              <a:pPr algn="r"/>
              <a:r>
                <a:rPr lang="en-US" sz="1400" dirty="0">
                  <a:latin typeface="Cambria"/>
                  <a:cs typeface="Cambria"/>
                </a:rPr>
                <a:t>01-129 LCLE</a:t>
              </a:r>
            </a:p>
          </p:txBody>
        </p:sp>
        <p:sp>
          <p:nvSpPr>
            <p:cNvPr id="22" name="TextBox 21"/>
            <p:cNvSpPr txBox="1"/>
            <p:nvPr/>
          </p:nvSpPr>
          <p:spPr>
            <a:xfrm>
              <a:off x="7725257" y="5316423"/>
              <a:ext cx="1111457" cy="307777"/>
            </a:xfrm>
            <a:prstGeom prst="rect">
              <a:avLst/>
            </a:prstGeom>
            <a:noFill/>
          </p:spPr>
          <p:txBody>
            <a:bodyPr wrap="none" rtlCol="0">
              <a:spAutoFit/>
            </a:bodyPr>
            <a:lstStyle/>
            <a:p>
              <a:pPr algn="r"/>
              <a:r>
                <a:rPr lang="en-US" sz="1400" dirty="0">
                  <a:latin typeface="Cambria"/>
                  <a:cs typeface="Cambria"/>
                </a:rPr>
                <a:t>01-133 OEA</a:t>
              </a:r>
            </a:p>
          </p:txBody>
        </p:sp>
        <p:sp>
          <p:nvSpPr>
            <p:cNvPr id="23" name="TextBox 22"/>
            <p:cNvSpPr txBox="1"/>
            <p:nvPr/>
          </p:nvSpPr>
          <p:spPr>
            <a:xfrm>
              <a:off x="7661392" y="5605194"/>
              <a:ext cx="1175322" cy="307777"/>
            </a:xfrm>
            <a:prstGeom prst="rect">
              <a:avLst/>
            </a:prstGeom>
            <a:noFill/>
          </p:spPr>
          <p:txBody>
            <a:bodyPr wrap="none" rtlCol="0">
              <a:spAutoFit/>
            </a:bodyPr>
            <a:lstStyle/>
            <a:p>
              <a:pPr algn="r"/>
              <a:r>
                <a:rPr lang="en-US" sz="1400" dirty="0">
                  <a:latin typeface="Cambria"/>
                  <a:cs typeface="Cambria"/>
                </a:rPr>
                <a:t>01-254 LSRC</a:t>
              </a:r>
            </a:p>
          </p:txBody>
        </p:sp>
        <p:sp>
          <p:nvSpPr>
            <p:cNvPr id="24" name="TextBox 23"/>
            <p:cNvSpPr txBox="1"/>
            <p:nvPr/>
          </p:nvSpPr>
          <p:spPr>
            <a:xfrm>
              <a:off x="7784823" y="5893963"/>
              <a:ext cx="1051891" cy="307777"/>
            </a:xfrm>
            <a:prstGeom prst="rect">
              <a:avLst/>
            </a:prstGeom>
            <a:noFill/>
          </p:spPr>
          <p:txBody>
            <a:bodyPr wrap="none" rtlCol="0">
              <a:spAutoFit/>
            </a:bodyPr>
            <a:lstStyle/>
            <a:p>
              <a:pPr algn="r"/>
              <a:r>
                <a:rPr lang="en-US" sz="1400" dirty="0">
                  <a:latin typeface="Cambria"/>
                  <a:cs typeface="Cambria"/>
                </a:rPr>
                <a:t>01-255 OFI</a:t>
              </a:r>
            </a:p>
          </p:txBody>
        </p:sp>
        <p:sp>
          <p:nvSpPr>
            <p:cNvPr id="26" name="TextBox 25">
              <a:extLst>
                <a:ext uri="{FF2B5EF4-FFF2-40B4-BE49-F238E27FC236}">
                  <a16:creationId xmlns:a16="http://schemas.microsoft.com/office/drawing/2014/main" id="{F5FFE948-E82C-8B4C-BDA4-1DCF024A6B10}"/>
                </a:ext>
              </a:extLst>
            </p:cNvPr>
            <p:cNvSpPr txBox="1"/>
            <p:nvPr/>
          </p:nvSpPr>
          <p:spPr>
            <a:xfrm>
              <a:off x="7646965" y="1851171"/>
              <a:ext cx="1189749" cy="307777"/>
            </a:xfrm>
            <a:prstGeom prst="rect">
              <a:avLst/>
            </a:prstGeom>
            <a:noFill/>
          </p:spPr>
          <p:txBody>
            <a:bodyPr wrap="none" rtlCol="0">
              <a:spAutoFit/>
            </a:bodyPr>
            <a:lstStyle/>
            <a:p>
              <a:pPr algn="r"/>
              <a:r>
                <a:rPr lang="en-US" sz="1400" dirty="0">
                  <a:latin typeface="Cambria"/>
                  <a:cs typeface="Cambria"/>
                </a:rPr>
                <a:t>01-100 EXEC</a:t>
              </a:r>
            </a:p>
          </p:txBody>
        </p:sp>
      </p:grpSp>
    </p:spTree>
    <p:extLst>
      <p:ext uri="{BB962C8B-B14F-4D97-AF65-F5344CB8AC3E}">
        <p14:creationId xmlns:p14="http://schemas.microsoft.com/office/powerpoint/2010/main" val="40568768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a:extLst>
              <a:ext uri="{FF2B5EF4-FFF2-40B4-BE49-F238E27FC236}">
                <a16:creationId xmlns:a16="http://schemas.microsoft.com/office/drawing/2014/main" id="{D436D1BC-C62E-0547-8CFE-497BA367AB1B}"/>
              </a:ext>
            </a:extLst>
          </p:cNvPr>
          <p:cNvGraphicFramePr>
            <a:graphicFrameLocks noChangeAspect="1"/>
          </p:cNvGraphicFramePr>
          <p:nvPr>
            <p:extLst/>
          </p:nvPr>
        </p:nvGraphicFramePr>
        <p:xfrm>
          <a:off x="4443506" y="4818746"/>
          <a:ext cx="4475644" cy="1754768"/>
        </p:xfrm>
        <a:graphic>
          <a:graphicData uri="http://schemas.openxmlformats.org/presentationml/2006/ole">
            <mc:AlternateContent xmlns:mc="http://schemas.openxmlformats.org/markup-compatibility/2006">
              <mc:Choice xmlns:v="urn:schemas-microsoft-com:vml" Requires="v">
                <p:oleObj spid="_x0000_s4119" name="Worksheet" r:id="rId4" imgW="5765800" imgH="2260600" progId="Excel.Sheet.12">
                  <p:embed/>
                </p:oleObj>
              </mc:Choice>
              <mc:Fallback>
                <p:oleObj name="Worksheet" r:id="rId4" imgW="5765800" imgH="2260600" progId="Excel.Sheet.12">
                  <p:embed/>
                  <p:pic>
                    <p:nvPicPr>
                      <p:cNvPr id="15" name="Object 14">
                        <a:extLst>
                          <a:ext uri="{FF2B5EF4-FFF2-40B4-BE49-F238E27FC236}">
                            <a16:creationId xmlns:a16="http://schemas.microsoft.com/office/drawing/2014/main" id="{D436D1BC-C62E-0547-8CFE-497BA367AB1B}"/>
                          </a:ext>
                        </a:extLst>
                      </p:cNvPr>
                      <p:cNvPicPr/>
                      <p:nvPr/>
                    </p:nvPicPr>
                    <p:blipFill>
                      <a:blip r:embed="rId5"/>
                      <a:stretch>
                        <a:fillRect/>
                      </a:stretch>
                    </p:blipFill>
                    <p:spPr>
                      <a:xfrm>
                        <a:off x="4443506" y="4818746"/>
                        <a:ext cx="4475644" cy="1754768"/>
                      </a:xfrm>
                      <a:prstGeom prst="rect">
                        <a:avLst/>
                      </a:prstGeom>
                    </p:spPr>
                  </p:pic>
                </p:oleObj>
              </mc:Fallback>
            </mc:AlternateContent>
          </a:graphicData>
        </a:graphic>
      </p:graphicFrame>
      <p:graphicFrame>
        <p:nvGraphicFramePr>
          <p:cNvPr id="4" name="Chart 3">
            <a:extLst>
              <a:ext uri="{FF2B5EF4-FFF2-40B4-BE49-F238E27FC236}">
                <a16:creationId xmlns:a16="http://schemas.microsoft.com/office/drawing/2014/main" id="{8A4ACA09-C7F7-3143-802F-136170F8E41C}"/>
              </a:ext>
            </a:extLst>
          </p:cNvPr>
          <p:cNvGraphicFramePr/>
          <p:nvPr>
            <p:extLst/>
          </p:nvPr>
        </p:nvGraphicFramePr>
        <p:xfrm>
          <a:off x="170922" y="1319227"/>
          <a:ext cx="8748546" cy="3434260"/>
        </p:xfrm>
        <a:graphic>
          <a:graphicData uri="http://schemas.openxmlformats.org/drawingml/2006/chart">
            <c:chart xmlns:c="http://schemas.openxmlformats.org/drawingml/2006/chart" xmlns:r="http://schemas.openxmlformats.org/officeDocument/2006/relationships" r:id="rId6"/>
          </a:graphicData>
        </a:graphic>
      </p:graphicFrame>
      <p:grpSp>
        <p:nvGrpSpPr>
          <p:cNvPr id="7" name="Group 6">
            <a:extLst>
              <a:ext uri="{FF2B5EF4-FFF2-40B4-BE49-F238E27FC236}">
                <a16:creationId xmlns:a16="http://schemas.microsoft.com/office/drawing/2014/main" id="{3F5686FE-2453-2C49-82F4-D23AC4A161C7}"/>
              </a:ext>
            </a:extLst>
          </p:cNvPr>
          <p:cNvGrpSpPr/>
          <p:nvPr/>
        </p:nvGrpSpPr>
        <p:grpSpPr>
          <a:xfrm>
            <a:off x="145523" y="119068"/>
            <a:ext cx="8870317" cy="6614903"/>
            <a:chOff x="145523" y="119068"/>
            <a:chExt cx="8870317" cy="6614903"/>
          </a:xfrm>
          <a:solidFill>
            <a:srgbClr val="FFFF00"/>
          </a:solidFill>
        </p:grpSpPr>
        <p:sp>
          <p:nvSpPr>
            <p:cNvPr id="8" name="Rectangle 7">
              <a:extLst>
                <a:ext uri="{FF2B5EF4-FFF2-40B4-BE49-F238E27FC236}">
                  <a16:creationId xmlns:a16="http://schemas.microsoft.com/office/drawing/2014/main" id="{C7A91C31-7423-5348-9121-CBAB44F7657E}"/>
                </a:ext>
              </a:extLst>
            </p:cNvPr>
            <p:cNvSpPr/>
            <p:nvPr/>
          </p:nvSpPr>
          <p:spPr>
            <a:xfrm>
              <a:off x="145523" y="121700"/>
              <a:ext cx="8870316" cy="855743"/>
            </a:xfrm>
            <a:prstGeom prst="rect">
              <a:avLst/>
            </a:prstGeom>
            <a:solidFill>
              <a:schemeClr val="tx2">
                <a:lumMod val="50000"/>
              </a:schemeClr>
            </a:solidFill>
            <a:ln w="38100" cmpd="sng">
              <a:solidFill>
                <a:srgbClr val="989605"/>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accent1">
                    <a:lumMod val="75000"/>
                  </a:schemeClr>
                </a:solidFill>
              </a:endParaRPr>
            </a:p>
          </p:txBody>
        </p:sp>
        <p:sp>
          <p:nvSpPr>
            <p:cNvPr id="9" name="Rectangle 8">
              <a:extLst>
                <a:ext uri="{FF2B5EF4-FFF2-40B4-BE49-F238E27FC236}">
                  <a16:creationId xmlns:a16="http://schemas.microsoft.com/office/drawing/2014/main" id="{D604FC35-96E5-1E48-BCB4-DD91851E4D0C}"/>
                </a:ext>
              </a:extLst>
            </p:cNvPr>
            <p:cNvSpPr/>
            <p:nvPr/>
          </p:nvSpPr>
          <p:spPr>
            <a:xfrm>
              <a:off x="145523" y="119068"/>
              <a:ext cx="8870317" cy="6614903"/>
            </a:xfrm>
            <a:prstGeom prst="rect">
              <a:avLst/>
            </a:prstGeom>
            <a:noFill/>
            <a:ln w="38100" cmpd="sng">
              <a:solidFill>
                <a:srgbClr val="989605"/>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
        <p:nvSpPr>
          <p:cNvPr id="10" name="Rectangle 9">
            <a:extLst>
              <a:ext uri="{FF2B5EF4-FFF2-40B4-BE49-F238E27FC236}">
                <a16:creationId xmlns:a16="http://schemas.microsoft.com/office/drawing/2014/main" id="{323766CB-017D-1E49-8ED3-D9A40655054F}"/>
              </a:ext>
            </a:extLst>
          </p:cNvPr>
          <p:cNvSpPr/>
          <p:nvPr/>
        </p:nvSpPr>
        <p:spPr>
          <a:xfrm>
            <a:off x="1010928" y="160228"/>
            <a:ext cx="7139507" cy="769441"/>
          </a:xfrm>
          <a:prstGeom prst="rect">
            <a:avLst/>
          </a:prstGeom>
        </p:spPr>
        <p:txBody>
          <a:bodyPr wrap="square">
            <a:spAutoFit/>
          </a:bodyPr>
          <a:lstStyle/>
          <a:p>
            <a:pPr algn="ctr"/>
            <a:r>
              <a:rPr lang="en-US" sz="2400" dirty="0">
                <a:solidFill>
                  <a:srgbClr val="FFFFCC"/>
                </a:solidFill>
                <a:latin typeface="Cambria"/>
                <a:cs typeface="Cambria"/>
              </a:rPr>
              <a:t>01-255 Office of Financial Institutions</a:t>
            </a:r>
          </a:p>
          <a:p>
            <a:pPr algn="ctr"/>
            <a:r>
              <a:rPr lang="en-US" sz="2000" dirty="0">
                <a:solidFill>
                  <a:srgbClr val="FFFFCC"/>
                </a:solidFill>
                <a:latin typeface="Cambria"/>
                <a:cs typeface="Cambria"/>
              </a:rPr>
              <a:t>Enacted &amp; FYE Budget vs. Actual Expenditures FY18 to FY21</a:t>
            </a:r>
          </a:p>
        </p:txBody>
      </p:sp>
      <p:pic>
        <p:nvPicPr>
          <p:cNvPr id="11" name="Picture 10" descr="BraidedSeal.gif">
            <a:extLst>
              <a:ext uri="{FF2B5EF4-FFF2-40B4-BE49-F238E27FC236}">
                <a16:creationId xmlns:a16="http://schemas.microsoft.com/office/drawing/2014/main" id="{710EDF22-545E-CB44-9D66-EF948ADDBCE6}"/>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70921" y="150292"/>
            <a:ext cx="773715" cy="789834"/>
          </a:xfrm>
          <a:prstGeom prst="rect">
            <a:avLst/>
          </a:prstGeom>
          <a:ln>
            <a:noFill/>
          </a:ln>
        </p:spPr>
      </p:pic>
      <p:sp>
        <p:nvSpPr>
          <p:cNvPr id="12" name="Slide Number Placeholder 1">
            <a:extLst>
              <a:ext uri="{FF2B5EF4-FFF2-40B4-BE49-F238E27FC236}">
                <a16:creationId xmlns:a16="http://schemas.microsoft.com/office/drawing/2014/main" id="{FB14BEE7-60A1-824C-9373-AB0BC5CE820B}"/>
              </a:ext>
            </a:extLst>
          </p:cNvPr>
          <p:cNvSpPr txBox="1">
            <a:spLocks/>
          </p:cNvSpPr>
          <p:nvPr/>
        </p:nvSpPr>
        <p:spPr>
          <a:xfrm>
            <a:off x="8601143" y="6464559"/>
            <a:ext cx="414697" cy="243961"/>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ECD700F-06CF-8943-A234-B60CC71AB37E}" type="slidenum">
              <a:rPr lang="en-US" sz="800" i="1" smtClean="0">
                <a:solidFill>
                  <a:schemeClr val="accent1"/>
                </a:solidFill>
                <a:latin typeface="Bernard MT Condensed"/>
                <a:cs typeface="Bernard MT Condensed"/>
              </a:rPr>
              <a:pPr/>
              <a:t>10</a:t>
            </a:fld>
            <a:endParaRPr lang="en-US" sz="800" i="1" dirty="0">
              <a:solidFill>
                <a:schemeClr val="accent1"/>
              </a:solidFill>
              <a:latin typeface="Bernard MT Condensed"/>
              <a:cs typeface="Bernard MT Condensed"/>
            </a:endParaRPr>
          </a:p>
        </p:txBody>
      </p:sp>
      <p:sp>
        <p:nvSpPr>
          <p:cNvPr id="3" name="TextBox 2">
            <a:extLst>
              <a:ext uri="{FF2B5EF4-FFF2-40B4-BE49-F238E27FC236}">
                <a16:creationId xmlns:a16="http://schemas.microsoft.com/office/drawing/2014/main" id="{10665FEC-A4F8-984C-83AD-997CCAA7D7F9}"/>
              </a:ext>
            </a:extLst>
          </p:cNvPr>
          <p:cNvSpPr txBox="1"/>
          <p:nvPr/>
        </p:nvSpPr>
        <p:spPr>
          <a:xfrm>
            <a:off x="679768" y="1032919"/>
            <a:ext cx="7921375" cy="230832"/>
          </a:xfrm>
          <a:prstGeom prst="rect">
            <a:avLst/>
          </a:prstGeom>
          <a:solidFill>
            <a:schemeClr val="bg1">
              <a:lumMod val="85000"/>
            </a:schemeClr>
          </a:solidFill>
          <a:ln>
            <a:solidFill>
              <a:schemeClr val="accent6">
                <a:lumMod val="75000"/>
              </a:schemeClr>
            </a:solidFill>
          </a:ln>
        </p:spPr>
        <p:txBody>
          <a:bodyPr wrap="square" rtlCol="0">
            <a:spAutoFit/>
          </a:bodyPr>
          <a:lstStyle/>
          <a:p>
            <a:pPr algn="ctr"/>
            <a:r>
              <a:rPr lang="en-US" sz="900" b="1" i="1" dirty="0">
                <a:latin typeface="Cambria" panose="02040503050406030204" pitchFamily="18" charset="0"/>
              </a:rPr>
              <a:t>FYE Budget = “Fiscal Year End” Budget </a:t>
            </a:r>
            <a:r>
              <a:rPr lang="en-US" sz="900" i="1" dirty="0">
                <a:latin typeface="Cambria" panose="02040503050406030204" pitchFamily="18" charset="0"/>
              </a:rPr>
              <a:t>includes all in-house and regular BA-7s through June 30 of the fiscal year. For FY22, it is as of January.</a:t>
            </a:r>
          </a:p>
        </p:txBody>
      </p:sp>
      <p:sp>
        <p:nvSpPr>
          <p:cNvPr id="16" name="TextBox 15">
            <a:extLst>
              <a:ext uri="{FF2B5EF4-FFF2-40B4-BE49-F238E27FC236}">
                <a16:creationId xmlns:a16="http://schemas.microsoft.com/office/drawing/2014/main" id="{A2F5674B-5F7D-EB48-858D-AB545E56D2CC}"/>
              </a:ext>
            </a:extLst>
          </p:cNvPr>
          <p:cNvSpPr txBox="1"/>
          <p:nvPr/>
        </p:nvSpPr>
        <p:spPr>
          <a:xfrm>
            <a:off x="267531" y="1930827"/>
            <a:ext cx="1581817" cy="646331"/>
          </a:xfrm>
          <a:prstGeom prst="rect">
            <a:avLst/>
          </a:prstGeom>
          <a:solidFill>
            <a:srgbClr val="002060"/>
          </a:solidFill>
          <a:ln>
            <a:solidFill>
              <a:schemeClr val="tx1"/>
            </a:solidFill>
          </a:ln>
        </p:spPr>
        <p:txBody>
          <a:bodyPr wrap="square" rtlCol="0">
            <a:spAutoFit/>
          </a:bodyPr>
          <a:lstStyle/>
          <a:p>
            <a:pPr algn="ctr"/>
            <a:r>
              <a:rPr lang="en-US" sz="1200" dirty="0">
                <a:solidFill>
                  <a:schemeClr val="bg1"/>
                </a:solidFill>
                <a:latin typeface="Cambria" panose="02040503050406030204" pitchFamily="18" charset="0"/>
              </a:rPr>
              <a:t>FY22 Known Supplemental Needs: </a:t>
            </a:r>
          </a:p>
          <a:p>
            <a:pPr algn="ctr"/>
            <a:r>
              <a:rPr lang="en-US" sz="1200" dirty="0">
                <a:solidFill>
                  <a:schemeClr val="bg1"/>
                </a:solidFill>
                <a:latin typeface="Cambria" panose="02040503050406030204" pitchFamily="18" charset="0"/>
              </a:rPr>
              <a:t>$</a:t>
            </a:r>
          </a:p>
        </p:txBody>
      </p:sp>
      <p:sp>
        <p:nvSpPr>
          <p:cNvPr id="22" name="TextBox 21">
            <a:extLst>
              <a:ext uri="{FF2B5EF4-FFF2-40B4-BE49-F238E27FC236}">
                <a16:creationId xmlns:a16="http://schemas.microsoft.com/office/drawing/2014/main" id="{C9592DF2-08DF-2D42-A8B3-9F0927348DD1}"/>
              </a:ext>
            </a:extLst>
          </p:cNvPr>
          <p:cNvSpPr txBox="1"/>
          <p:nvPr/>
        </p:nvSpPr>
        <p:spPr>
          <a:xfrm>
            <a:off x="267531" y="2863729"/>
            <a:ext cx="1581817" cy="646331"/>
          </a:xfrm>
          <a:prstGeom prst="rect">
            <a:avLst/>
          </a:prstGeom>
          <a:solidFill>
            <a:srgbClr val="002060"/>
          </a:solidFill>
          <a:ln>
            <a:solidFill>
              <a:schemeClr val="tx1"/>
            </a:solidFill>
          </a:ln>
        </p:spPr>
        <p:txBody>
          <a:bodyPr wrap="square" rtlCol="0">
            <a:spAutoFit/>
          </a:bodyPr>
          <a:lstStyle/>
          <a:p>
            <a:pPr algn="ctr"/>
            <a:r>
              <a:rPr lang="en-US" sz="1200" dirty="0">
                <a:solidFill>
                  <a:schemeClr val="bg1"/>
                </a:solidFill>
                <a:latin typeface="Cambria" panose="02040503050406030204" pitchFamily="18" charset="0"/>
              </a:rPr>
              <a:t>FY21 General Fund Reversions: </a:t>
            </a:r>
          </a:p>
          <a:p>
            <a:pPr algn="ctr"/>
            <a:r>
              <a:rPr lang="en-US" sz="1200" dirty="0">
                <a:solidFill>
                  <a:schemeClr val="bg1"/>
                </a:solidFill>
                <a:latin typeface="Cambria" panose="02040503050406030204" pitchFamily="18" charset="0"/>
              </a:rPr>
              <a:t>$14,189,359</a:t>
            </a:r>
          </a:p>
        </p:txBody>
      </p:sp>
      <p:sp>
        <p:nvSpPr>
          <p:cNvPr id="2" name="TextBox 1"/>
          <p:cNvSpPr txBox="1"/>
          <p:nvPr/>
        </p:nvSpPr>
        <p:spPr>
          <a:xfrm>
            <a:off x="7309439" y="1969613"/>
            <a:ext cx="1105477" cy="553998"/>
          </a:xfrm>
          <a:prstGeom prst="rect">
            <a:avLst/>
          </a:prstGeom>
          <a:noFill/>
        </p:spPr>
        <p:txBody>
          <a:bodyPr wrap="square" rtlCol="0">
            <a:spAutoFit/>
          </a:bodyPr>
          <a:lstStyle/>
          <a:p>
            <a:pPr algn="ctr"/>
            <a:r>
              <a:rPr lang="en-US" sz="1000" dirty="0">
                <a:latin typeface="Cambria" panose="02040503050406030204" pitchFamily="18" charset="0"/>
                <a:ea typeface="Cambria" panose="02040503050406030204" pitchFamily="18" charset="0"/>
              </a:rPr>
              <a:t>$12.3 m. = FY22 Adjusted Budget x 80.7%</a:t>
            </a:r>
          </a:p>
        </p:txBody>
      </p:sp>
      <p:sp>
        <p:nvSpPr>
          <p:cNvPr id="5" name="Oval 4">
            <a:extLst>
              <a:ext uri="{FF2B5EF4-FFF2-40B4-BE49-F238E27FC236}">
                <a16:creationId xmlns:a16="http://schemas.microsoft.com/office/drawing/2014/main" id="{2A3C67CA-2C18-E848-B5BD-C4E2851663FA}"/>
              </a:ext>
            </a:extLst>
          </p:cNvPr>
          <p:cNvSpPr/>
          <p:nvPr/>
        </p:nvSpPr>
        <p:spPr>
          <a:xfrm>
            <a:off x="7177507" y="2120377"/>
            <a:ext cx="45719" cy="45719"/>
          </a:xfrm>
          <a:prstGeom prst="ellips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6" name="Object 5">
            <a:extLst>
              <a:ext uri="{FF2B5EF4-FFF2-40B4-BE49-F238E27FC236}">
                <a16:creationId xmlns:a16="http://schemas.microsoft.com/office/drawing/2014/main" id="{37732C25-3E8E-904D-AD33-7700D836B7FA}"/>
              </a:ext>
            </a:extLst>
          </p:cNvPr>
          <p:cNvGraphicFramePr>
            <a:graphicFrameLocks noChangeAspect="1"/>
          </p:cNvGraphicFramePr>
          <p:nvPr>
            <p:extLst/>
          </p:nvPr>
        </p:nvGraphicFramePr>
        <p:xfrm>
          <a:off x="244475" y="4808538"/>
          <a:ext cx="4111625" cy="1614487"/>
        </p:xfrm>
        <a:graphic>
          <a:graphicData uri="http://schemas.openxmlformats.org/presentationml/2006/ole">
            <mc:AlternateContent xmlns:mc="http://schemas.openxmlformats.org/markup-compatibility/2006">
              <mc:Choice xmlns:v="urn:schemas-microsoft-com:vml" Requires="v">
                <p:oleObj spid="_x0000_s4120" name="Worksheet" r:id="rId8" imgW="5765800" imgH="2260600" progId="Excel.Sheet.12">
                  <p:embed/>
                </p:oleObj>
              </mc:Choice>
              <mc:Fallback>
                <p:oleObj name="Worksheet" r:id="rId8" imgW="5765800" imgH="2260600" progId="Excel.Sheet.12">
                  <p:embed/>
                  <p:pic>
                    <p:nvPicPr>
                      <p:cNvPr id="6" name="Object 5">
                        <a:extLst>
                          <a:ext uri="{FF2B5EF4-FFF2-40B4-BE49-F238E27FC236}">
                            <a16:creationId xmlns:a16="http://schemas.microsoft.com/office/drawing/2014/main" id="{37732C25-3E8E-904D-AD33-7700D836B7FA}"/>
                          </a:ext>
                        </a:extLst>
                      </p:cNvPr>
                      <p:cNvPicPr/>
                      <p:nvPr/>
                    </p:nvPicPr>
                    <p:blipFill>
                      <a:blip r:embed="rId9"/>
                      <a:stretch>
                        <a:fillRect/>
                      </a:stretch>
                    </p:blipFill>
                    <p:spPr>
                      <a:xfrm>
                        <a:off x="244475" y="4808538"/>
                        <a:ext cx="4111625" cy="1614487"/>
                      </a:xfrm>
                      <a:prstGeom prst="rect">
                        <a:avLst/>
                      </a:prstGeom>
                    </p:spPr>
                  </p:pic>
                </p:oleObj>
              </mc:Fallback>
            </mc:AlternateContent>
          </a:graphicData>
        </a:graphic>
      </p:graphicFrame>
    </p:spTree>
    <p:extLst>
      <p:ext uri="{BB962C8B-B14F-4D97-AF65-F5344CB8AC3E}">
        <p14:creationId xmlns:p14="http://schemas.microsoft.com/office/powerpoint/2010/main" val="101858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45523" y="127394"/>
            <a:ext cx="8870316" cy="855743"/>
          </a:xfrm>
          <a:prstGeom prst="rect">
            <a:avLst/>
          </a:prstGeom>
          <a:solidFill>
            <a:srgbClr val="212935"/>
          </a:solidFill>
          <a:ln w="38100" cmpd="sng">
            <a:solidFill>
              <a:srgbClr val="989605"/>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accent1">
                  <a:lumMod val="75000"/>
                </a:schemeClr>
              </a:solidFill>
            </a:endParaRPr>
          </a:p>
        </p:txBody>
      </p:sp>
      <p:sp>
        <p:nvSpPr>
          <p:cNvPr id="11" name="Rectangle 10"/>
          <p:cNvSpPr/>
          <p:nvPr/>
        </p:nvSpPr>
        <p:spPr>
          <a:xfrm>
            <a:off x="145523" y="119068"/>
            <a:ext cx="8870317" cy="6614903"/>
          </a:xfrm>
          <a:prstGeom prst="rect">
            <a:avLst/>
          </a:prstGeom>
          <a:noFill/>
          <a:ln w="38100" cmpd="sng">
            <a:solidFill>
              <a:srgbClr val="989605"/>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2" descr="BraidedSeal.gi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0921" y="150292"/>
            <a:ext cx="773715" cy="789834"/>
          </a:xfrm>
          <a:prstGeom prst="rect">
            <a:avLst/>
          </a:prstGeom>
          <a:solidFill>
            <a:srgbClr val="212935"/>
          </a:solidFill>
          <a:ln>
            <a:noFill/>
          </a:ln>
        </p:spPr>
      </p:pic>
      <p:sp>
        <p:nvSpPr>
          <p:cNvPr id="8" name="Slide Number Placeholder 1"/>
          <p:cNvSpPr txBox="1">
            <a:spLocks/>
          </p:cNvSpPr>
          <p:nvPr/>
        </p:nvSpPr>
        <p:spPr>
          <a:xfrm>
            <a:off x="8541763" y="6405781"/>
            <a:ext cx="414697" cy="243961"/>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ECD700F-06CF-8943-A234-B60CC71AB37E}" type="slidenum">
              <a:rPr lang="en-US" sz="1000" i="1" smtClean="0">
                <a:solidFill>
                  <a:srgbClr val="4F81BD"/>
                </a:solidFill>
                <a:latin typeface="Bernard MT Condensed"/>
                <a:cs typeface="Bernard MT Condensed"/>
              </a:rPr>
              <a:pPr/>
              <a:t>2</a:t>
            </a:fld>
            <a:endParaRPr lang="en-US" sz="1000" i="1" dirty="0">
              <a:solidFill>
                <a:srgbClr val="4F81BD"/>
              </a:solidFill>
              <a:latin typeface="Bernard MT Condensed"/>
              <a:cs typeface="Bernard MT Condensed"/>
            </a:endParaRPr>
          </a:p>
        </p:txBody>
      </p:sp>
      <p:sp>
        <p:nvSpPr>
          <p:cNvPr id="12" name="Rectangle 11"/>
          <p:cNvSpPr/>
          <p:nvPr/>
        </p:nvSpPr>
        <p:spPr>
          <a:xfrm>
            <a:off x="1451267" y="170685"/>
            <a:ext cx="7057941" cy="769441"/>
          </a:xfrm>
          <a:prstGeom prst="rect">
            <a:avLst/>
          </a:prstGeom>
        </p:spPr>
        <p:txBody>
          <a:bodyPr wrap="square">
            <a:spAutoFit/>
          </a:bodyPr>
          <a:lstStyle/>
          <a:p>
            <a:pPr algn="ctr"/>
            <a:r>
              <a:rPr lang="en-US" sz="2400" dirty="0">
                <a:solidFill>
                  <a:srgbClr val="FFFFCC"/>
                </a:solidFill>
                <a:latin typeface="Cambria"/>
                <a:cs typeface="Cambria"/>
              </a:rPr>
              <a:t>01-255 Office of Financial Institutions</a:t>
            </a:r>
          </a:p>
          <a:p>
            <a:pPr algn="ctr"/>
            <a:r>
              <a:rPr lang="en-US" sz="2000" dirty="0">
                <a:solidFill>
                  <a:srgbClr val="FFFFCC"/>
                </a:solidFill>
                <a:latin typeface="Cambria"/>
                <a:cs typeface="Cambria"/>
              </a:rPr>
              <a:t>Agency Overview</a:t>
            </a:r>
          </a:p>
        </p:txBody>
      </p:sp>
      <p:grpSp>
        <p:nvGrpSpPr>
          <p:cNvPr id="7" name="Group 6">
            <a:extLst>
              <a:ext uri="{FF2B5EF4-FFF2-40B4-BE49-F238E27FC236}">
                <a16:creationId xmlns:a16="http://schemas.microsoft.com/office/drawing/2014/main" id="{5CE2B9B8-4609-354D-A918-6A887679149B}"/>
              </a:ext>
            </a:extLst>
          </p:cNvPr>
          <p:cNvGrpSpPr/>
          <p:nvPr/>
        </p:nvGrpSpPr>
        <p:grpSpPr>
          <a:xfrm>
            <a:off x="436023" y="2332188"/>
            <a:ext cx="8272503" cy="3704200"/>
            <a:chOff x="436023" y="2608642"/>
            <a:chExt cx="8272503" cy="3704200"/>
          </a:xfrm>
          <a:solidFill>
            <a:srgbClr val="EDDBA7">
              <a:tint val="66000"/>
              <a:satMod val="160000"/>
            </a:srgbClr>
          </a:solidFill>
        </p:grpSpPr>
        <p:sp>
          <p:nvSpPr>
            <p:cNvPr id="6" name="Rectangle 5">
              <a:extLst>
                <a:ext uri="{FF2B5EF4-FFF2-40B4-BE49-F238E27FC236}">
                  <a16:creationId xmlns:a16="http://schemas.microsoft.com/office/drawing/2014/main" id="{3CF7D19D-54C6-7E44-89E9-D6112DDBEC47}"/>
                </a:ext>
              </a:extLst>
            </p:cNvPr>
            <p:cNvSpPr/>
            <p:nvPr/>
          </p:nvSpPr>
          <p:spPr>
            <a:xfrm>
              <a:off x="436023" y="2608642"/>
              <a:ext cx="2517923" cy="3692253"/>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C1DA565F-9001-8B41-AD17-B94A0729AADA}"/>
                </a:ext>
              </a:extLst>
            </p:cNvPr>
            <p:cNvSpPr txBox="1"/>
            <p:nvPr/>
          </p:nvSpPr>
          <p:spPr>
            <a:xfrm>
              <a:off x="534432" y="2704898"/>
              <a:ext cx="2321105" cy="2923877"/>
            </a:xfrm>
            <a:prstGeom prst="rect">
              <a:avLst/>
            </a:prstGeom>
            <a:grpFill/>
          </p:spPr>
          <p:txBody>
            <a:bodyPr wrap="square" rtlCol="0">
              <a:spAutoFit/>
            </a:bodyPr>
            <a:lstStyle/>
            <a:p>
              <a:pPr algn="ctr"/>
              <a:r>
                <a:rPr lang="en-US" sz="1600" b="1" dirty="0">
                  <a:solidFill>
                    <a:srgbClr val="FF0000"/>
                  </a:solidFill>
                  <a:latin typeface="Cambria" panose="02040503050406030204" pitchFamily="18" charset="0"/>
                </a:rPr>
                <a:t>Depository</a:t>
              </a:r>
            </a:p>
            <a:p>
              <a:pPr algn="ctr"/>
              <a:r>
                <a:rPr lang="en-US" sz="1400" b="1" dirty="0">
                  <a:latin typeface="Cambria" panose="02040503050406030204" pitchFamily="18" charset="0"/>
                </a:rPr>
                <a:t>Chartering, Supervision and Regulation of federally–insured, state-chartered institutions</a:t>
              </a:r>
            </a:p>
            <a:p>
              <a:pPr algn="ctr"/>
              <a:endParaRPr lang="en-US" sz="1400" dirty="0">
                <a:latin typeface="Cambria" panose="02040503050406030204" pitchFamily="18" charset="0"/>
              </a:endParaRPr>
            </a:p>
            <a:p>
              <a:pPr algn="ctr"/>
              <a:r>
                <a:rPr lang="en-US" sz="1400" dirty="0">
                  <a:latin typeface="Cambria" panose="02040503050406030204" pitchFamily="18" charset="0"/>
                </a:rPr>
                <a:t>Banks</a:t>
              </a:r>
            </a:p>
            <a:p>
              <a:pPr algn="ctr"/>
              <a:r>
                <a:rPr lang="en-US" sz="1400" dirty="0">
                  <a:latin typeface="Cambria" panose="02040503050406030204" pitchFamily="18" charset="0"/>
                </a:rPr>
                <a:t>Savings Banks</a:t>
              </a:r>
            </a:p>
            <a:p>
              <a:pPr algn="ctr"/>
              <a:r>
                <a:rPr lang="en-US" sz="1400" dirty="0">
                  <a:latin typeface="Cambria" panose="02040503050406030204" pitchFamily="18" charset="0"/>
                </a:rPr>
                <a:t>Savings and Loans</a:t>
              </a:r>
            </a:p>
            <a:p>
              <a:pPr algn="ctr"/>
              <a:r>
                <a:rPr lang="en-US" sz="1400" dirty="0">
                  <a:latin typeface="Cambria" panose="02040503050406030204" pitchFamily="18" charset="0"/>
                </a:rPr>
                <a:t>Holding Companies</a:t>
              </a:r>
            </a:p>
            <a:p>
              <a:pPr algn="ctr"/>
              <a:r>
                <a:rPr lang="en-US" sz="1400" dirty="0">
                  <a:latin typeface="Cambria" panose="02040503050406030204" pitchFamily="18" charset="0"/>
                </a:rPr>
                <a:t>Credit Unions</a:t>
              </a:r>
            </a:p>
            <a:p>
              <a:pPr algn="ctr"/>
              <a:r>
                <a:rPr lang="en-US" sz="1400" dirty="0">
                  <a:latin typeface="Cambria" panose="02040503050406030204" pitchFamily="18" charset="0"/>
                </a:rPr>
                <a:t>Trust Companies</a:t>
              </a:r>
            </a:p>
            <a:p>
              <a:pPr algn="ctr"/>
              <a:r>
                <a:rPr lang="en-US" sz="1400" dirty="0" smtClean="0">
                  <a:latin typeface="Cambria" panose="02040503050406030204" pitchFamily="18" charset="0"/>
                </a:rPr>
                <a:t>BIDCOs </a:t>
              </a:r>
              <a:r>
                <a:rPr lang="en-US" sz="1400" dirty="0">
                  <a:latin typeface="Cambria" panose="02040503050406030204" pitchFamily="18" charset="0"/>
                </a:rPr>
                <a:t>and CAPCOs</a:t>
              </a:r>
            </a:p>
          </p:txBody>
        </p:sp>
        <p:sp>
          <p:nvSpPr>
            <p:cNvPr id="30" name="Rectangle 29">
              <a:extLst>
                <a:ext uri="{FF2B5EF4-FFF2-40B4-BE49-F238E27FC236}">
                  <a16:creationId xmlns:a16="http://schemas.microsoft.com/office/drawing/2014/main" id="{EEE18F8C-9281-EF41-A8BF-FE7F981FC4BA}"/>
                </a:ext>
              </a:extLst>
            </p:cNvPr>
            <p:cNvSpPr/>
            <p:nvPr/>
          </p:nvSpPr>
          <p:spPr>
            <a:xfrm>
              <a:off x="3313313" y="2608642"/>
              <a:ext cx="2517923" cy="3692255"/>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xtBox 26">
              <a:extLst>
                <a:ext uri="{FF2B5EF4-FFF2-40B4-BE49-F238E27FC236}">
                  <a16:creationId xmlns:a16="http://schemas.microsoft.com/office/drawing/2014/main" id="{8FCED11C-47C1-C541-8D06-AC59E4F9AE65}"/>
                </a:ext>
              </a:extLst>
            </p:cNvPr>
            <p:cNvSpPr txBox="1"/>
            <p:nvPr/>
          </p:nvSpPr>
          <p:spPr>
            <a:xfrm>
              <a:off x="3490492" y="2704898"/>
              <a:ext cx="2163565" cy="3539430"/>
            </a:xfrm>
            <a:prstGeom prst="rect">
              <a:avLst/>
            </a:prstGeom>
            <a:grpFill/>
          </p:spPr>
          <p:txBody>
            <a:bodyPr wrap="square" rtlCol="0">
              <a:spAutoFit/>
            </a:bodyPr>
            <a:lstStyle/>
            <a:p>
              <a:pPr algn="ctr"/>
              <a:r>
                <a:rPr lang="en-US" sz="1600" b="1" dirty="0">
                  <a:solidFill>
                    <a:srgbClr val="FF0000"/>
                  </a:solidFill>
                  <a:latin typeface="Cambria" panose="02040503050406030204" pitchFamily="18" charset="0"/>
                </a:rPr>
                <a:t>Non-Depository</a:t>
              </a:r>
            </a:p>
            <a:p>
              <a:pPr algn="ctr"/>
              <a:r>
                <a:rPr lang="en-US" sz="1400" b="1" dirty="0">
                  <a:latin typeface="Cambria" panose="02040503050406030204" pitchFamily="18" charset="0"/>
                </a:rPr>
                <a:t>Licensing, Supervision, and Regulation</a:t>
              </a:r>
              <a:endParaRPr lang="en-US" sz="1400" dirty="0">
                <a:latin typeface="Cambria" panose="02040503050406030204" pitchFamily="18" charset="0"/>
              </a:endParaRPr>
            </a:p>
            <a:p>
              <a:pPr algn="ctr"/>
              <a:endParaRPr lang="en-US" sz="1200" dirty="0">
                <a:latin typeface="Cambria" panose="02040503050406030204" pitchFamily="18" charset="0"/>
              </a:endParaRPr>
            </a:p>
            <a:p>
              <a:pPr algn="ctr"/>
              <a:r>
                <a:rPr lang="en-US" sz="1400" dirty="0">
                  <a:latin typeface="Cambria" panose="02040503050406030204" pitchFamily="18" charset="0"/>
                </a:rPr>
                <a:t>Sale of Checks/Money </a:t>
              </a:r>
              <a:r>
                <a:rPr lang="en-US" sz="1400" dirty="0" smtClean="0">
                  <a:latin typeface="Cambria" panose="02040503050406030204" pitchFamily="18" charset="0"/>
                </a:rPr>
                <a:t>Transmitters</a:t>
              </a:r>
              <a:endParaRPr lang="en-US" sz="1400" dirty="0">
                <a:latin typeface="Cambria" panose="02040503050406030204" pitchFamily="18" charset="0"/>
              </a:endParaRPr>
            </a:p>
            <a:p>
              <a:pPr algn="ctr"/>
              <a:r>
                <a:rPr lang="en-US" sz="1400" dirty="0">
                  <a:latin typeface="Cambria" panose="02040503050406030204" pitchFamily="18" charset="0"/>
                </a:rPr>
                <a:t>Bond for Deed</a:t>
              </a:r>
            </a:p>
            <a:p>
              <a:pPr algn="ctr"/>
              <a:r>
                <a:rPr lang="en-US" sz="1400" dirty="0">
                  <a:latin typeface="Cambria" panose="02040503050406030204" pitchFamily="18" charset="0"/>
                </a:rPr>
                <a:t>Check Cashers</a:t>
              </a:r>
            </a:p>
            <a:p>
              <a:pPr algn="ctr"/>
              <a:r>
                <a:rPr lang="en-US" sz="1400" dirty="0">
                  <a:latin typeface="Cambria" panose="02040503050406030204" pitchFamily="18" charset="0"/>
                </a:rPr>
                <a:t>Licensed Lenders (finance companies)</a:t>
              </a:r>
            </a:p>
            <a:p>
              <a:pPr algn="ctr"/>
              <a:r>
                <a:rPr lang="en-US" sz="1400" dirty="0">
                  <a:latin typeface="Cambria" panose="02040503050406030204" pitchFamily="18" charset="0"/>
                </a:rPr>
                <a:t>Notification Filers</a:t>
              </a:r>
            </a:p>
            <a:p>
              <a:pPr algn="ctr"/>
              <a:r>
                <a:rPr lang="en-US" sz="1400" dirty="0">
                  <a:latin typeface="Cambria" panose="02040503050406030204" pitchFamily="18" charset="0"/>
                </a:rPr>
                <a:t>Pawnbrokers</a:t>
              </a:r>
            </a:p>
            <a:p>
              <a:pPr algn="ctr"/>
              <a:r>
                <a:rPr lang="en-US" sz="1400" dirty="0">
                  <a:latin typeface="Cambria" panose="02040503050406030204" pitchFamily="18" charset="0"/>
                </a:rPr>
                <a:t>Payday Lenders</a:t>
              </a:r>
            </a:p>
            <a:p>
              <a:pPr algn="ctr"/>
              <a:r>
                <a:rPr lang="en-US" sz="1400" dirty="0">
                  <a:latin typeface="Cambria" panose="02040503050406030204" pitchFamily="18" charset="0"/>
                </a:rPr>
                <a:t>Repossession Agents</a:t>
              </a:r>
            </a:p>
            <a:p>
              <a:pPr algn="ctr"/>
              <a:r>
                <a:rPr lang="en-US" sz="1400" dirty="0">
                  <a:latin typeface="Cambria" panose="02040503050406030204" pitchFamily="18" charset="0"/>
                </a:rPr>
                <a:t>Residential Mortgage Lenders/Brokers</a:t>
              </a:r>
            </a:p>
          </p:txBody>
        </p:sp>
        <p:sp>
          <p:nvSpPr>
            <p:cNvPr id="31" name="Rectangle 30">
              <a:extLst>
                <a:ext uri="{FF2B5EF4-FFF2-40B4-BE49-F238E27FC236}">
                  <a16:creationId xmlns:a16="http://schemas.microsoft.com/office/drawing/2014/main" id="{ACBA5F46-CB3A-1A40-93F4-A4F4E07E400A}"/>
                </a:ext>
              </a:extLst>
            </p:cNvPr>
            <p:cNvSpPr/>
            <p:nvPr/>
          </p:nvSpPr>
          <p:spPr>
            <a:xfrm>
              <a:off x="6190603" y="2608642"/>
              <a:ext cx="2517923" cy="3704200"/>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a:extLst>
                <a:ext uri="{FF2B5EF4-FFF2-40B4-BE49-F238E27FC236}">
                  <a16:creationId xmlns:a16="http://schemas.microsoft.com/office/drawing/2014/main" id="{9DDF3DEC-4FB3-5C4C-AC55-98EB621E5E36}"/>
                </a:ext>
              </a:extLst>
            </p:cNvPr>
            <p:cNvSpPr txBox="1"/>
            <p:nvPr/>
          </p:nvSpPr>
          <p:spPr>
            <a:xfrm>
              <a:off x="6275018" y="2704898"/>
              <a:ext cx="2349092" cy="2185214"/>
            </a:xfrm>
            <a:prstGeom prst="rect">
              <a:avLst/>
            </a:prstGeom>
            <a:grpFill/>
          </p:spPr>
          <p:txBody>
            <a:bodyPr wrap="square" rtlCol="0">
              <a:spAutoFit/>
            </a:bodyPr>
            <a:lstStyle/>
            <a:p>
              <a:pPr algn="ctr"/>
              <a:r>
                <a:rPr lang="en-US" sz="1600" b="1" dirty="0">
                  <a:solidFill>
                    <a:srgbClr val="FF0000"/>
                  </a:solidFill>
                  <a:latin typeface="Cambria" panose="02040503050406030204" pitchFamily="18" charset="0"/>
                </a:rPr>
                <a:t>Securities</a:t>
              </a:r>
            </a:p>
            <a:p>
              <a:pPr algn="ctr"/>
              <a:r>
                <a:rPr lang="en-US" sz="1400" b="1" dirty="0">
                  <a:latin typeface="Cambria" panose="02040503050406030204" pitchFamily="18" charset="0"/>
                </a:rPr>
                <a:t>Registration, Licensing and Investigation</a:t>
              </a:r>
            </a:p>
            <a:p>
              <a:pPr algn="ctr"/>
              <a:endParaRPr lang="en-US" sz="1200" dirty="0">
                <a:latin typeface="Cambria" panose="02040503050406030204" pitchFamily="18" charset="0"/>
              </a:endParaRPr>
            </a:p>
            <a:p>
              <a:pPr algn="ctr"/>
              <a:endParaRPr lang="en-US" sz="1200" dirty="0">
                <a:latin typeface="Cambria" panose="02040503050406030204" pitchFamily="18" charset="0"/>
              </a:endParaRPr>
            </a:p>
            <a:p>
              <a:pPr algn="ctr"/>
              <a:endParaRPr lang="en-US" sz="1200" dirty="0">
                <a:latin typeface="Cambria" panose="02040503050406030204" pitchFamily="18" charset="0"/>
              </a:endParaRPr>
            </a:p>
            <a:p>
              <a:pPr algn="ctr"/>
              <a:r>
                <a:rPr lang="en-US" sz="1400" dirty="0">
                  <a:latin typeface="Cambria" panose="02040503050406030204" pitchFamily="18" charset="0"/>
                </a:rPr>
                <a:t>Offerings</a:t>
              </a:r>
            </a:p>
            <a:p>
              <a:pPr algn="ctr"/>
              <a:r>
                <a:rPr lang="en-US" sz="1400" dirty="0">
                  <a:latin typeface="Cambria" panose="02040503050406030204" pitchFamily="18" charset="0"/>
                </a:rPr>
                <a:t>Broker-Dealers</a:t>
              </a:r>
            </a:p>
            <a:p>
              <a:pPr algn="ctr"/>
              <a:r>
                <a:rPr lang="en-US" sz="1400" dirty="0">
                  <a:latin typeface="Cambria" panose="02040503050406030204" pitchFamily="18" charset="0"/>
                </a:rPr>
                <a:t>Agents</a:t>
              </a:r>
            </a:p>
            <a:p>
              <a:pPr algn="ctr"/>
              <a:r>
                <a:rPr lang="en-US" sz="1400" dirty="0">
                  <a:latin typeface="Cambria" panose="02040503050406030204" pitchFamily="18" charset="0"/>
                </a:rPr>
                <a:t>Investment Advisors</a:t>
              </a:r>
            </a:p>
          </p:txBody>
        </p:sp>
      </p:grpSp>
      <p:sp>
        <p:nvSpPr>
          <p:cNvPr id="26" name="TextBox 25">
            <a:extLst>
              <a:ext uri="{FF2B5EF4-FFF2-40B4-BE49-F238E27FC236}">
                <a16:creationId xmlns:a16="http://schemas.microsoft.com/office/drawing/2014/main" id="{B2AE7403-2BEB-F44A-8359-43AB9CB748D1}"/>
              </a:ext>
            </a:extLst>
          </p:cNvPr>
          <p:cNvSpPr txBox="1"/>
          <p:nvPr/>
        </p:nvSpPr>
        <p:spPr>
          <a:xfrm>
            <a:off x="436023" y="1295227"/>
            <a:ext cx="8272503" cy="646331"/>
          </a:xfrm>
          <a:prstGeom prst="rect">
            <a:avLst/>
          </a:prstGeom>
          <a:solidFill>
            <a:schemeClr val="bg1">
              <a:lumMod val="95000"/>
            </a:schemeClr>
          </a:solidFill>
          <a:ln>
            <a:solidFill>
              <a:schemeClr val="accent1">
                <a:lumMod val="50000"/>
              </a:schemeClr>
            </a:solidFill>
          </a:ln>
        </p:spPr>
        <p:txBody>
          <a:bodyPr wrap="square" rtlCol="0">
            <a:spAutoFit/>
          </a:bodyPr>
          <a:lstStyle/>
          <a:p>
            <a:pPr algn="ctr"/>
            <a:r>
              <a:rPr lang="en-US" sz="1200" dirty="0">
                <a:latin typeface="Cambria"/>
                <a:cs typeface="Cambria"/>
              </a:rPr>
              <a:t>The Office of Financial Institutions’ mission is to license and supervise various entities that provide financial services to Louisiana citizens. The Office is divided into the following divisions: Depository Division, Non-Depository Division, and Securities Division.</a:t>
            </a:r>
          </a:p>
        </p:txBody>
      </p:sp>
    </p:spTree>
    <p:extLst>
      <p:ext uri="{BB962C8B-B14F-4D97-AF65-F5344CB8AC3E}">
        <p14:creationId xmlns:p14="http://schemas.microsoft.com/office/powerpoint/2010/main" val="3279161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145523" y="119068"/>
            <a:ext cx="8870316" cy="855743"/>
          </a:xfrm>
          <a:prstGeom prst="rect">
            <a:avLst/>
          </a:prstGeom>
          <a:solidFill>
            <a:srgbClr val="212935"/>
          </a:solidFill>
          <a:ln w="38100" cmpd="sng">
            <a:solidFill>
              <a:srgbClr val="989605"/>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accent1">
                  <a:lumMod val="75000"/>
                </a:schemeClr>
              </a:solidFill>
            </a:endParaRPr>
          </a:p>
        </p:txBody>
      </p:sp>
      <p:sp>
        <p:nvSpPr>
          <p:cNvPr id="11" name="Rectangle 10"/>
          <p:cNvSpPr/>
          <p:nvPr/>
        </p:nvSpPr>
        <p:spPr>
          <a:xfrm>
            <a:off x="145523" y="119068"/>
            <a:ext cx="8870317" cy="6614903"/>
          </a:xfrm>
          <a:prstGeom prst="rect">
            <a:avLst/>
          </a:prstGeom>
          <a:noFill/>
          <a:ln w="38100" cmpd="sng">
            <a:solidFill>
              <a:srgbClr val="989605"/>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2" descr="BraidedSeal.gi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0921" y="150292"/>
            <a:ext cx="773715" cy="789834"/>
          </a:xfrm>
          <a:prstGeom prst="rect">
            <a:avLst/>
          </a:prstGeom>
          <a:solidFill>
            <a:srgbClr val="212935"/>
          </a:solidFill>
          <a:ln>
            <a:noFill/>
          </a:ln>
        </p:spPr>
      </p:pic>
      <p:graphicFrame>
        <p:nvGraphicFramePr>
          <p:cNvPr id="36" name="Chart 35"/>
          <p:cNvGraphicFramePr/>
          <p:nvPr>
            <p:extLst>
              <p:ext uri="{D42A27DB-BD31-4B8C-83A1-F6EECF244321}">
                <p14:modId xmlns:p14="http://schemas.microsoft.com/office/powerpoint/2010/main" val="3322734803"/>
              </p:ext>
            </p:extLst>
          </p:nvPr>
        </p:nvGraphicFramePr>
        <p:xfrm>
          <a:off x="0" y="1016232"/>
          <a:ext cx="9015840" cy="5474720"/>
        </p:xfrm>
        <a:graphic>
          <a:graphicData uri="http://schemas.openxmlformats.org/drawingml/2006/chart">
            <c:chart xmlns:c="http://schemas.openxmlformats.org/drawingml/2006/chart" xmlns:r="http://schemas.openxmlformats.org/officeDocument/2006/relationships" r:id="rId3"/>
          </a:graphicData>
        </a:graphic>
      </p:graphicFrame>
      <p:sp>
        <p:nvSpPr>
          <p:cNvPr id="8" name="Slide Number Placeholder 1"/>
          <p:cNvSpPr txBox="1">
            <a:spLocks/>
          </p:cNvSpPr>
          <p:nvPr/>
        </p:nvSpPr>
        <p:spPr>
          <a:xfrm>
            <a:off x="8601143" y="6490951"/>
            <a:ext cx="414697" cy="243961"/>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ECD700F-06CF-8943-A234-B60CC71AB37E}" type="slidenum">
              <a:rPr lang="en-US" sz="1000" i="1" smtClean="0">
                <a:solidFill>
                  <a:srgbClr val="4F81BD"/>
                </a:solidFill>
                <a:latin typeface="Bernard MT Condensed"/>
                <a:cs typeface="Bernard MT Condensed"/>
              </a:rPr>
              <a:pPr/>
              <a:t>3</a:t>
            </a:fld>
            <a:endParaRPr lang="en-US" sz="1000" i="1" dirty="0">
              <a:solidFill>
                <a:srgbClr val="4F81BD"/>
              </a:solidFill>
              <a:latin typeface="Bernard MT Condensed"/>
              <a:cs typeface="Bernard MT Condensed"/>
            </a:endParaRPr>
          </a:p>
        </p:txBody>
      </p:sp>
      <p:sp>
        <p:nvSpPr>
          <p:cNvPr id="12" name="Rectangle 11"/>
          <p:cNvSpPr/>
          <p:nvPr/>
        </p:nvSpPr>
        <p:spPr>
          <a:xfrm>
            <a:off x="1949336" y="160488"/>
            <a:ext cx="6061802" cy="769441"/>
          </a:xfrm>
          <a:prstGeom prst="rect">
            <a:avLst/>
          </a:prstGeom>
        </p:spPr>
        <p:txBody>
          <a:bodyPr wrap="square">
            <a:spAutoFit/>
          </a:bodyPr>
          <a:lstStyle/>
          <a:p>
            <a:pPr algn="ctr"/>
            <a:r>
              <a:rPr lang="en-US" sz="2400" dirty="0">
                <a:solidFill>
                  <a:srgbClr val="FFFFCC"/>
                </a:solidFill>
                <a:latin typeface="Cambria"/>
                <a:cs typeface="Cambria"/>
              </a:rPr>
              <a:t>01-255 Office of Financial Institutions</a:t>
            </a:r>
          </a:p>
          <a:p>
            <a:pPr algn="ctr"/>
            <a:r>
              <a:rPr lang="en-US" sz="2000" dirty="0">
                <a:solidFill>
                  <a:srgbClr val="FFFFCC"/>
                </a:solidFill>
                <a:latin typeface="Cambria"/>
                <a:cs typeface="Cambria"/>
              </a:rPr>
              <a:t>Changes in Funding since FY15</a:t>
            </a:r>
            <a:endParaRPr lang="en-US" sz="1200" dirty="0">
              <a:solidFill>
                <a:srgbClr val="FFFFCC"/>
              </a:solidFill>
              <a:latin typeface="Cambria"/>
              <a:cs typeface="Cambria"/>
            </a:endParaRPr>
          </a:p>
        </p:txBody>
      </p:sp>
      <p:grpSp>
        <p:nvGrpSpPr>
          <p:cNvPr id="5" name="Group 4">
            <a:extLst>
              <a:ext uri="{FF2B5EF4-FFF2-40B4-BE49-F238E27FC236}">
                <a16:creationId xmlns:a16="http://schemas.microsoft.com/office/drawing/2014/main" id="{00C9A600-7C43-BE4B-A6E6-248772A40C1F}"/>
              </a:ext>
            </a:extLst>
          </p:cNvPr>
          <p:cNvGrpSpPr/>
          <p:nvPr/>
        </p:nvGrpSpPr>
        <p:grpSpPr>
          <a:xfrm>
            <a:off x="948545" y="2635446"/>
            <a:ext cx="5476410" cy="435400"/>
            <a:chOff x="1038259" y="2729159"/>
            <a:chExt cx="4519236" cy="435400"/>
          </a:xfrm>
        </p:grpSpPr>
        <p:sp>
          <p:nvSpPr>
            <p:cNvPr id="17" name="TextBox 16"/>
            <p:cNvSpPr txBox="1"/>
            <p:nvPr/>
          </p:nvSpPr>
          <p:spPr>
            <a:xfrm>
              <a:off x="1038259" y="2738586"/>
              <a:ext cx="521297" cy="261610"/>
            </a:xfrm>
            <a:prstGeom prst="rect">
              <a:avLst/>
            </a:prstGeom>
            <a:noFill/>
          </p:spPr>
          <p:txBody>
            <a:bodyPr wrap="none" rtlCol="0">
              <a:spAutoFit/>
            </a:bodyPr>
            <a:lstStyle/>
            <a:p>
              <a:pPr algn="ctr"/>
              <a:r>
                <a:rPr lang="en-US" sz="1100" dirty="0">
                  <a:latin typeface="Cambria"/>
                  <a:cs typeface="Cambria"/>
                </a:rPr>
                <a:t>$11.8</a:t>
              </a:r>
            </a:p>
          </p:txBody>
        </p:sp>
        <p:sp>
          <p:nvSpPr>
            <p:cNvPr id="19" name="TextBox 18"/>
            <p:cNvSpPr txBox="1"/>
            <p:nvPr/>
          </p:nvSpPr>
          <p:spPr>
            <a:xfrm>
              <a:off x="1719630" y="2772144"/>
              <a:ext cx="499538" cy="261610"/>
            </a:xfrm>
            <a:prstGeom prst="rect">
              <a:avLst/>
            </a:prstGeom>
            <a:noFill/>
          </p:spPr>
          <p:txBody>
            <a:bodyPr wrap="none" rtlCol="0">
              <a:spAutoFit/>
            </a:bodyPr>
            <a:lstStyle/>
            <a:p>
              <a:pPr algn="ctr"/>
              <a:r>
                <a:rPr lang="en-US" sz="1100" dirty="0">
                  <a:latin typeface="Cambria"/>
                  <a:cs typeface="Cambria"/>
                </a:rPr>
                <a:t>$11.4</a:t>
              </a:r>
            </a:p>
          </p:txBody>
        </p:sp>
        <p:sp>
          <p:nvSpPr>
            <p:cNvPr id="20" name="TextBox 19"/>
            <p:cNvSpPr txBox="1"/>
            <p:nvPr/>
          </p:nvSpPr>
          <p:spPr>
            <a:xfrm>
              <a:off x="2372587" y="2902949"/>
              <a:ext cx="499538" cy="261610"/>
            </a:xfrm>
            <a:prstGeom prst="rect">
              <a:avLst/>
            </a:prstGeom>
            <a:noFill/>
          </p:spPr>
          <p:txBody>
            <a:bodyPr wrap="none" rtlCol="0">
              <a:spAutoFit/>
            </a:bodyPr>
            <a:lstStyle/>
            <a:p>
              <a:pPr algn="ctr"/>
              <a:r>
                <a:rPr lang="en-US" sz="1100" dirty="0">
                  <a:latin typeface="Cambria"/>
                  <a:cs typeface="Cambria"/>
                </a:rPr>
                <a:t>$10.9</a:t>
              </a:r>
            </a:p>
          </p:txBody>
        </p:sp>
        <p:sp>
          <p:nvSpPr>
            <p:cNvPr id="21" name="TextBox 20"/>
            <p:cNvSpPr txBox="1"/>
            <p:nvPr/>
          </p:nvSpPr>
          <p:spPr>
            <a:xfrm>
              <a:off x="3067463" y="2738586"/>
              <a:ext cx="499538" cy="261610"/>
            </a:xfrm>
            <a:prstGeom prst="rect">
              <a:avLst/>
            </a:prstGeom>
            <a:noFill/>
          </p:spPr>
          <p:txBody>
            <a:bodyPr wrap="none" rtlCol="0">
              <a:spAutoFit/>
            </a:bodyPr>
            <a:lstStyle/>
            <a:p>
              <a:pPr algn="ctr"/>
              <a:r>
                <a:rPr lang="en-US" sz="1100" dirty="0">
                  <a:latin typeface="Cambria"/>
                  <a:cs typeface="Cambria"/>
                </a:rPr>
                <a:t>$11.8</a:t>
              </a:r>
            </a:p>
          </p:txBody>
        </p:sp>
        <p:sp>
          <p:nvSpPr>
            <p:cNvPr id="22" name="TextBox 21"/>
            <p:cNvSpPr txBox="1"/>
            <p:nvPr/>
          </p:nvSpPr>
          <p:spPr>
            <a:xfrm>
              <a:off x="4412644" y="2729159"/>
              <a:ext cx="496321" cy="261610"/>
            </a:xfrm>
            <a:prstGeom prst="rect">
              <a:avLst/>
            </a:prstGeom>
            <a:noFill/>
          </p:spPr>
          <p:txBody>
            <a:bodyPr wrap="none" rtlCol="0">
              <a:spAutoFit/>
            </a:bodyPr>
            <a:lstStyle/>
            <a:p>
              <a:pPr algn="ctr"/>
              <a:r>
                <a:rPr lang="en-US" sz="1100" dirty="0">
                  <a:latin typeface="Cambria"/>
                  <a:cs typeface="Cambria"/>
                </a:rPr>
                <a:t>$11.7</a:t>
              </a:r>
            </a:p>
          </p:txBody>
        </p:sp>
        <p:sp>
          <p:nvSpPr>
            <p:cNvPr id="23" name="TextBox 22"/>
            <p:cNvSpPr txBox="1"/>
            <p:nvPr/>
          </p:nvSpPr>
          <p:spPr>
            <a:xfrm>
              <a:off x="5127310" y="2859964"/>
              <a:ext cx="430185" cy="261610"/>
            </a:xfrm>
            <a:prstGeom prst="rect">
              <a:avLst/>
            </a:prstGeom>
            <a:noFill/>
          </p:spPr>
          <p:txBody>
            <a:bodyPr wrap="none" rtlCol="0">
              <a:spAutoFit/>
            </a:bodyPr>
            <a:lstStyle/>
            <a:p>
              <a:pPr algn="ctr"/>
              <a:r>
                <a:rPr lang="en-US" sz="1100" dirty="0">
                  <a:latin typeface="Cambria"/>
                  <a:cs typeface="Cambria"/>
                </a:rPr>
                <a:t>$11.2</a:t>
              </a:r>
            </a:p>
          </p:txBody>
        </p:sp>
        <p:sp>
          <p:nvSpPr>
            <p:cNvPr id="25" name="TextBox 24"/>
            <p:cNvSpPr txBox="1"/>
            <p:nvPr/>
          </p:nvSpPr>
          <p:spPr>
            <a:xfrm>
              <a:off x="3751859" y="2729159"/>
              <a:ext cx="521297" cy="261610"/>
            </a:xfrm>
            <a:prstGeom prst="rect">
              <a:avLst/>
            </a:prstGeom>
            <a:noFill/>
          </p:spPr>
          <p:txBody>
            <a:bodyPr wrap="none" rtlCol="0">
              <a:spAutoFit/>
            </a:bodyPr>
            <a:lstStyle/>
            <a:p>
              <a:pPr algn="ctr"/>
              <a:r>
                <a:rPr lang="en-US" sz="1100" dirty="0">
                  <a:latin typeface="Cambria"/>
                  <a:cs typeface="Cambria"/>
                </a:rPr>
                <a:t>$11.8</a:t>
              </a:r>
            </a:p>
          </p:txBody>
        </p:sp>
      </p:grpSp>
      <p:sp>
        <p:nvSpPr>
          <p:cNvPr id="26" name="TextBox 25">
            <a:extLst>
              <a:ext uri="{FF2B5EF4-FFF2-40B4-BE49-F238E27FC236}">
                <a16:creationId xmlns:a16="http://schemas.microsoft.com/office/drawing/2014/main" id="{BDCEF757-4D0E-B041-BC1C-EE59749B3DDD}"/>
              </a:ext>
            </a:extLst>
          </p:cNvPr>
          <p:cNvSpPr txBox="1"/>
          <p:nvPr/>
        </p:nvSpPr>
        <p:spPr>
          <a:xfrm>
            <a:off x="6726325" y="2024352"/>
            <a:ext cx="521298" cy="261610"/>
          </a:xfrm>
          <a:prstGeom prst="rect">
            <a:avLst/>
          </a:prstGeom>
          <a:noFill/>
        </p:spPr>
        <p:txBody>
          <a:bodyPr wrap="none" rtlCol="0">
            <a:spAutoFit/>
          </a:bodyPr>
          <a:lstStyle/>
          <a:p>
            <a:pPr algn="ctr"/>
            <a:r>
              <a:rPr lang="en-US" sz="1100" dirty="0">
                <a:latin typeface="Cambria"/>
                <a:cs typeface="Cambria"/>
              </a:rPr>
              <a:t>$15.2</a:t>
            </a:r>
          </a:p>
        </p:txBody>
      </p:sp>
      <p:sp>
        <p:nvSpPr>
          <p:cNvPr id="27" name="TextBox 26">
            <a:extLst>
              <a:ext uri="{FF2B5EF4-FFF2-40B4-BE49-F238E27FC236}">
                <a16:creationId xmlns:a16="http://schemas.microsoft.com/office/drawing/2014/main" id="{6EAF851A-59EE-C949-B6B8-95E7E0DD506C}"/>
              </a:ext>
            </a:extLst>
          </p:cNvPr>
          <p:cNvSpPr txBox="1"/>
          <p:nvPr/>
        </p:nvSpPr>
        <p:spPr>
          <a:xfrm>
            <a:off x="8319583" y="2001478"/>
            <a:ext cx="521298" cy="261610"/>
          </a:xfrm>
          <a:prstGeom prst="rect">
            <a:avLst/>
          </a:prstGeom>
          <a:noFill/>
        </p:spPr>
        <p:txBody>
          <a:bodyPr wrap="none" rtlCol="0">
            <a:spAutoFit/>
          </a:bodyPr>
          <a:lstStyle/>
          <a:p>
            <a:pPr algn="ctr"/>
            <a:r>
              <a:rPr lang="en-US" sz="1100" dirty="0">
                <a:latin typeface="Cambria"/>
                <a:cs typeface="Cambria"/>
              </a:rPr>
              <a:t>$15.3</a:t>
            </a:r>
          </a:p>
        </p:txBody>
      </p:sp>
      <p:sp>
        <p:nvSpPr>
          <p:cNvPr id="18" name="TextBox 17">
            <a:extLst>
              <a:ext uri="{FF2B5EF4-FFF2-40B4-BE49-F238E27FC236}">
                <a16:creationId xmlns:a16="http://schemas.microsoft.com/office/drawing/2014/main" id="{258F4CA2-FE6A-8C4C-AD8C-AEF3E0C858CE}"/>
              </a:ext>
            </a:extLst>
          </p:cNvPr>
          <p:cNvSpPr txBox="1"/>
          <p:nvPr/>
        </p:nvSpPr>
        <p:spPr>
          <a:xfrm>
            <a:off x="7527940" y="2009126"/>
            <a:ext cx="521298" cy="261610"/>
          </a:xfrm>
          <a:prstGeom prst="rect">
            <a:avLst/>
          </a:prstGeom>
          <a:noFill/>
        </p:spPr>
        <p:txBody>
          <a:bodyPr wrap="none" rtlCol="0">
            <a:spAutoFit/>
          </a:bodyPr>
          <a:lstStyle/>
          <a:p>
            <a:pPr algn="ctr"/>
            <a:r>
              <a:rPr lang="en-US" sz="1100" dirty="0">
                <a:latin typeface="Cambria"/>
                <a:cs typeface="Cambria"/>
              </a:rPr>
              <a:t>$15.3</a:t>
            </a:r>
          </a:p>
        </p:txBody>
      </p:sp>
    </p:spTree>
    <p:extLst>
      <p:ext uri="{BB962C8B-B14F-4D97-AF65-F5344CB8AC3E}">
        <p14:creationId xmlns:p14="http://schemas.microsoft.com/office/powerpoint/2010/main" val="34603158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145523" y="132798"/>
            <a:ext cx="8870317" cy="6614903"/>
            <a:chOff x="145523" y="119068"/>
            <a:chExt cx="8870317" cy="6614903"/>
          </a:xfrm>
        </p:grpSpPr>
        <p:sp>
          <p:nvSpPr>
            <p:cNvPr id="16" name="Rectangle 15"/>
            <p:cNvSpPr/>
            <p:nvPr/>
          </p:nvSpPr>
          <p:spPr>
            <a:xfrm>
              <a:off x="145523" y="121700"/>
              <a:ext cx="8870316" cy="855743"/>
            </a:xfrm>
            <a:prstGeom prst="rect">
              <a:avLst/>
            </a:prstGeom>
            <a:solidFill>
              <a:srgbClr val="0F253E"/>
            </a:solidFill>
            <a:ln w="38100" cmpd="sng">
              <a:solidFill>
                <a:srgbClr val="9B9928"/>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accent1">
                    <a:lumMod val="75000"/>
                  </a:schemeClr>
                </a:solidFill>
              </a:endParaRPr>
            </a:p>
          </p:txBody>
        </p:sp>
        <p:sp>
          <p:nvSpPr>
            <p:cNvPr id="17" name="Rectangle 16"/>
            <p:cNvSpPr/>
            <p:nvPr/>
          </p:nvSpPr>
          <p:spPr>
            <a:xfrm>
              <a:off x="145523" y="119068"/>
              <a:ext cx="8870317" cy="6614903"/>
            </a:xfrm>
            <a:prstGeom prst="rect">
              <a:avLst/>
            </a:prstGeom>
            <a:noFill/>
            <a:ln w="38100" cmpd="sng">
              <a:solidFill>
                <a:srgbClr val="9A8E39"/>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5" name="Picture 14" descr="BraidedSeal.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0921" y="150292"/>
              <a:ext cx="773715" cy="789834"/>
            </a:xfrm>
            <a:prstGeom prst="rect">
              <a:avLst/>
            </a:prstGeom>
          </p:spPr>
        </p:pic>
      </p:grpSp>
      <p:sp>
        <p:nvSpPr>
          <p:cNvPr id="13" name="Rectangle 12"/>
          <p:cNvSpPr/>
          <p:nvPr/>
        </p:nvSpPr>
        <p:spPr>
          <a:xfrm>
            <a:off x="1185699" y="163047"/>
            <a:ext cx="7549432" cy="769441"/>
          </a:xfrm>
          <a:prstGeom prst="rect">
            <a:avLst/>
          </a:prstGeom>
        </p:spPr>
        <p:txBody>
          <a:bodyPr wrap="square">
            <a:spAutoFit/>
          </a:bodyPr>
          <a:lstStyle/>
          <a:p>
            <a:pPr algn="ctr"/>
            <a:r>
              <a:rPr lang="en-US" sz="2400" dirty="0">
                <a:solidFill>
                  <a:srgbClr val="FFFFCC"/>
                </a:solidFill>
                <a:latin typeface="Cambria"/>
                <a:cs typeface="Cambria"/>
              </a:rPr>
              <a:t>01-255 Office of Financial Institutions</a:t>
            </a:r>
          </a:p>
          <a:p>
            <a:pPr algn="ctr"/>
            <a:r>
              <a:rPr lang="en-US" sz="2000" dirty="0">
                <a:solidFill>
                  <a:srgbClr val="FFFFCC"/>
                </a:solidFill>
                <a:latin typeface="Cambria"/>
                <a:cs typeface="Cambria"/>
              </a:rPr>
              <a:t>Statewide and Non-Statewide Adjustments Recommended for FY23</a:t>
            </a:r>
          </a:p>
        </p:txBody>
      </p:sp>
      <p:sp>
        <p:nvSpPr>
          <p:cNvPr id="14" name="Slide Number Placeholder 1"/>
          <p:cNvSpPr txBox="1">
            <a:spLocks/>
          </p:cNvSpPr>
          <p:nvPr/>
        </p:nvSpPr>
        <p:spPr>
          <a:xfrm>
            <a:off x="8618395" y="6542707"/>
            <a:ext cx="414697" cy="243961"/>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ECD700F-06CF-8943-A234-B60CC71AB37E}" type="slidenum">
              <a:rPr lang="en-US" sz="1000" i="1" smtClean="0">
                <a:solidFill>
                  <a:srgbClr val="4F81BD"/>
                </a:solidFill>
                <a:latin typeface="Bernard MT Condensed"/>
                <a:cs typeface="Bernard MT Condensed"/>
              </a:rPr>
              <a:pPr/>
              <a:t>4</a:t>
            </a:fld>
            <a:endParaRPr lang="en-US" sz="1000" i="1" dirty="0">
              <a:solidFill>
                <a:srgbClr val="4F81BD"/>
              </a:solidFill>
              <a:latin typeface="Bernard MT Condensed"/>
              <a:cs typeface="Bernard MT Condensed"/>
            </a:endParaRPr>
          </a:p>
        </p:txBody>
      </p:sp>
      <p:graphicFrame>
        <p:nvGraphicFramePr>
          <p:cNvPr id="10" name="Object 9">
            <a:extLst>
              <a:ext uri="{FF2B5EF4-FFF2-40B4-BE49-F238E27FC236}">
                <a16:creationId xmlns:a16="http://schemas.microsoft.com/office/drawing/2014/main" id="{75CBFAE4-D6D1-4B47-96A6-339EFDB3D6A5}"/>
              </a:ext>
            </a:extLst>
          </p:cNvPr>
          <p:cNvGraphicFramePr>
            <a:graphicFrameLocks noChangeAspect="1"/>
          </p:cNvGraphicFramePr>
          <p:nvPr>
            <p:extLst/>
          </p:nvPr>
        </p:nvGraphicFramePr>
        <p:xfrm>
          <a:off x="695151" y="5775039"/>
          <a:ext cx="7771059" cy="928226"/>
        </p:xfrm>
        <a:graphic>
          <a:graphicData uri="http://schemas.openxmlformats.org/presentationml/2006/ole">
            <mc:AlternateContent xmlns:mc="http://schemas.openxmlformats.org/markup-compatibility/2006">
              <mc:Choice xmlns:v="urn:schemas-microsoft-com:vml" Requires="v">
                <p:oleObj spid="_x0000_s1047" name="Worksheet" r:id="rId4" imgW="15735300" imgH="1778000" progId="Excel.Sheet.12">
                  <p:embed/>
                </p:oleObj>
              </mc:Choice>
              <mc:Fallback>
                <p:oleObj name="Worksheet" r:id="rId4" imgW="15735300" imgH="1778000" progId="Excel.Sheet.12">
                  <p:embed/>
                  <p:pic>
                    <p:nvPicPr>
                      <p:cNvPr id="10" name="Object 9">
                        <a:extLst>
                          <a:ext uri="{FF2B5EF4-FFF2-40B4-BE49-F238E27FC236}">
                            <a16:creationId xmlns:a16="http://schemas.microsoft.com/office/drawing/2014/main" id="{75CBFAE4-D6D1-4B47-96A6-339EFDB3D6A5}"/>
                          </a:ext>
                        </a:extLst>
                      </p:cNvPr>
                      <p:cNvPicPr/>
                      <p:nvPr/>
                    </p:nvPicPr>
                    <p:blipFill>
                      <a:blip r:embed="rId5"/>
                      <a:stretch>
                        <a:fillRect/>
                      </a:stretch>
                    </p:blipFill>
                    <p:spPr>
                      <a:xfrm>
                        <a:off x="695151" y="5775039"/>
                        <a:ext cx="7771059" cy="928226"/>
                      </a:xfrm>
                      <a:prstGeom prst="rect">
                        <a:avLst/>
                      </a:prstGeom>
                    </p:spPr>
                  </p:pic>
                </p:oleObj>
              </mc:Fallback>
            </mc:AlternateContent>
          </a:graphicData>
        </a:graphic>
      </p:graphicFrame>
      <p:graphicFrame>
        <p:nvGraphicFramePr>
          <p:cNvPr id="3" name="Object 2">
            <a:extLst>
              <a:ext uri="{FF2B5EF4-FFF2-40B4-BE49-F238E27FC236}">
                <a16:creationId xmlns:a16="http://schemas.microsoft.com/office/drawing/2014/main" id="{61AD7A7A-1D24-B54E-B67E-80B6345BAF22}"/>
              </a:ext>
            </a:extLst>
          </p:cNvPr>
          <p:cNvGraphicFramePr>
            <a:graphicFrameLocks noChangeAspect="1"/>
          </p:cNvGraphicFramePr>
          <p:nvPr>
            <p:extLst/>
          </p:nvPr>
        </p:nvGraphicFramePr>
        <p:xfrm>
          <a:off x="1027175" y="1035411"/>
          <a:ext cx="7107009" cy="4668243"/>
        </p:xfrm>
        <a:graphic>
          <a:graphicData uri="http://schemas.openxmlformats.org/presentationml/2006/ole">
            <mc:AlternateContent xmlns:mc="http://schemas.openxmlformats.org/markup-compatibility/2006">
              <mc:Choice xmlns:v="urn:schemas-microsoft-com:vml" Requires="v">
                <p:oleObj spid="_x0000_s1048" name="Worksheet" r:id="rId6" imgW="10845800" imgH="7213600" progId="Excel.Sheet.12">
                  <p:embed/>
                </p:oleObj>
              </mc:Choice>
              <mc:Fallback>
                <p:oleObj name="Worksheet" r:id="rId6" imgW="10845800" imgH="7213600" progId="Excel.Sheet.12">
                  <p:embed/>
                  <p:pic>
                    <p:nvPicPr>
                      <p:cNvPr id="3" name="Object 2">
                        <a:extLst>
                          <a:ext uri="{FF2B5EF4-FFF2-40B4-BE49-F238E27FC236}">
                            <a16:creationId xmlns:a16="http://schemas.microsoft.com/office/drawing/2014/main" id="{61AD7A7A-1D24-B54E-B67E-80B6345BAF22}"/>
                          </a:ext>
                        </a:extLst>
                      </p:cNvPr>
                      <p:cNvPicPr/>
                      <p:nvPr/>
                    </p:nvPicPr>
                    <p:blipFill>
                      <a:blip r:embed="rId7"/>
                      <a:stretch>
                        <a:fillRect/>
                      </a:stretch>
                    </p:blipFill>
                    <p:spPr>
                      <a:xfrm>
                        <a:off x="1027175" y="1035411"/>
                        <a:ext cx="7107009" cy="4668243"/>
                      </a:xfrm>
                      <a:prstGeom prst="rect">
                        <a:avLst/>
                      </a:prstGeom>
                    </p:spPr>
                  </p:pic>
                </p:oleObj>
              </mc:Fallback>
            </mc:AlternateContent>
          </a:graphicData>
        </a:graphic>
      </p:graphicFrame>
    </p:spTree>
    <p:extLst>
      <p:ext uri="{BB962C8B-B14F-4D97-AF65-F5344CB8AC3E}">
        <p14:creationId xmlns:p14="http://schemas.microsoft.com/office/powerpoint/2010/main" val="2971400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145523" y="121700"/>
            <a:ext cx="8870316" cy="855743"/>
          </a:xfrm>
          <a:prstGeom prst="rect">
            <a:avLst/>
          </a:prstGeom>
          <a:solidFill>
            <a:srgbClr val="212935"/>
          </a:solidFill>
          <a:ln w="38100" cmpd="sng">
            <a:solidFill>
              <a:srgbClr val="9B9928"/>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accent1">
                  <a:lumMod val="75000"/>
                </a:schemeClr>
              </a:solidFill>
            </a:endParaRPr>
          </a:p>
        </p:txBody>
      </p:sp>
      <p:sp>
        <p:nvSpPr>
          <p:cNvPr id="17" name="Rectangle 16"/>
          <p:cNvSpPr/>
          <p:nvPr/>
        </p:nvSpPr>
        <p:spPr>
          <a:xfrm>
            <a:off x="145523" y="119068"/>
            <a:ext cx="8870317" cy="6614903"/>
          </a:xfrm>
          <a:prstGeom prst="rect">
            <a:avLst/>
          </a:prstGeom>
          <a:noFill/>
          <a:ln w="38100" cmpd="sng">
            <a:solidFill>
              <a:srgbClr val="9A8E39"/>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5" name="Picture 14" descr="BraidedSeal.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0921" y="150292"/>
            <a:ext cx="773715" cy="789834"/>
          </a:xfrm>
          <a:prstGeom prst="rect">
            <a:avLst/>
          </a:prstGeom>
          <a:solidFill>
            <a:srgbClr val="212935"/>
          </a:solidFill>
        </p:spPr>
      </p:pic>
      <p:graphicFrame>
        <p:nvGraphicFramePr>
          <p:cNvPr id="7" name="Content Placeholder 6"/>
          <p:cNvGraphicFramePr>
            <a:graphicFrameLocks noGrp="1"/>
          </p:cNvGraphicFramePr>
          <p:nvPr>
            <p:ph sz="half" idx="2"/>
            <p:extLst>
              <p:ext uri="{D42A27DB-BD31-4B8C-83A1-F6EECF244321}">
                <p14:modId xmlns:p14="http://schemas.microsoft.com/office/powerpoint/2010/main" val="3656151402"/>
              </p:ext>
            </p:extLst>
          </p:nvPr>
        </p:nvGraphicFramePr>
        <p:xfrm>
          <a:off x="475246" y="2562683"/>
          <a:ext cx="3988467" cy="3753852"/>
        </p:xfrm>
        <a:graphic>
          <a:graphicData uri="http://schemas.openxmlformats.org/drawingml/2006/chart">
            <c:chart xmlns:c="http://schemas.openxmlformats.org/drawingml/2006/chart" xmlns:r="http://schemas.openxmlformats.org/officeDocument/2006/relationships" r:id="rId4"/>
          </a:graphicData>
        </a:graphic>
      </p:graphicFrame>
      <p:sp>
        <p:nvSpPr>
          <p:cNvPr id="11" name="Content Placeholder 10"/>
          <p:cNvSpPr>
            <a:spLocks noGrp="1"/>
          </p:cNvSpPr>
          <p:nvPr>
            <p:ph sz="quarter" idx="4"/>
          </p:nvPr>
        </p:nvSpPr>
        <p:spPr>
          <a:xfrm>
            <a:off x="4793436" y="2562682"/>
            <a:ext cx="3628728" cy="3753853"/>
          </a:xfrm>
          <a:solidFill>
            <a:schemeClr val="bg2"/>
          </a:solidFill>
          <a:ln w="12700">
            <a:solidFill>
              <a:schemeClr val="accent4">
                <a:lumMod val="75000"/>
              </a:schemeClr>
            </a:solidFill>
          </a:ln>
        </p:spPr>
        <p:txBody>
          <a:bodyPr>
            <a:noAutofit/>
          </a:bodyPr>
          <a:lstStyle/>
          <a:p>
            <a:pPr marL="0" indent="0" algn="just">
              <a:buNone/>
            </a:pPr>
            <a:r>
              <a:rPr lang="en-US" sz="1400" dirty="0" smtClean="0">
                <a:latin typeface="Cambria"/>
                <a:cs typeface="Cambria"/>
              </a:rPr>
              <a:t>Means of Financing:</a:t>
            </a:r>
          </a:p>
          <a:p>
            <a:pPr algn="just"/>
            <a:r>
              <a:rPr lang="en-US" sz="1400" dirty="0" smtClean="0">
                <a:latin typeface="Cambria"/>
                <a:cs typeface="Cambria"/>
              </a:rPr>
              <a:t>The </a:t>
            </a:r>
            <a:r>
              <a:rPr lang="en-US" sz="1400" dirty="0">
                <a:latin typeface="Cambria"/>
                <a:cs typeface="Cambria"/>
              </a:rPr>
              <a:t>OFI is funded with fees from the entities that it </a:t>
            </a:r>
            <a:r>
              <a:rPr lang="en-US" sz="1400" dirty="0" smtClean="0">
                <a:latin typeface="Cambria"/>
                <a:cs typeface="Cambria"/>
              </a:rPr>
              <a:t>regulates.</a:t>
            </a:r>
            <a:endParaRPr lang="en-US" sz="1400" dirty="0">
              <a:latin typeface="Cambria"/>
              <a:cs typeface="Cambria"/>
            </a:endParaRPr>
          </a:p>
          <a:p>
            <a:pPr algn="just"/>
            <a:r>
              <a:rPr lang="en-US" sz="1400" dirty="0">
                <a:latin typeface="Cambria"/>
                <a:cs typeface="Cambria"/>
              </a:rPr>
              <a:t>Most fees are generated </a:t>
            </a:r>
            <a:r>
              <a:rPr lang="en-US" sz="1400" dirty="0" smtClean="0">
                <a:latin typeface="Cambria"/>
                <a:cs typeface="Cambria"/>
              </a:rPr>
              <a:t>through the collections of fees in securities</a:t>
            </a:r>
            <a:r>
              <a:rPr lang="en-US" sz="1400" dirty="0">
                <a:latin typeface="Cambria"/>
                <a:cs typeface="Cambria"/>
              </a:rPr>
              <a:t>, followed by bank </a:t>
            </a:r>
            <a:r>
              <a:rPr lang="en-US" sz="1400" dirty="0" smtClean="0">
                <a:latin typeface="Cambria"/>
                <a:cs typeface="Cambria"/>
              </a:rPr>
              <a:t>fees.</a:t>
            </a:r>
          </a:p>
          <a:p>
            <a:pPr marL="0" indent="0" algn="just">
              <a:buNone/>
            </a:pPr>
            <a:endParaRPr lang="en-US" sz="800" dirty="0" smtClean="0">
              <a:latin typeface="Cambria"/>
              <a:cs typeface="Cambria"/>
            </a:endParaRPr>
          </a:p>
          <a:p>
            <a:pPr marL="0" indent="0" algn="just">
              <a:buNone/>
            </a:pPr>
            <a:r>
              <a:rPr lang="en-US" sz="1400" dirty="0" smtClean="0">
                <a:latin typeface="Cambria"/>
                <a:cs typeface="Cambria"/>
              </a:rPr>
              <a:t>Budget Adjustments:</a:t>
            </a:r>
            <a:endParaRPr lang="en-US" sz="1400" dirty="0">
              <a:latin typeface="Cambria"/>
              <a:cs typeface="Cambria"/>
            </a:endParaRPr>
          </a:p>
          <a:p>
            <a:pPr algn="just"/>
            <a:r>
              <a:rPr lang="en-US" sz="1400" dirty="0" smtClean="0">
                <a:latin typeface="Cambria"/>
                <a:cs typeface="Cambria"/>
              </a:rPr>
              <a:t>Significant budget adjustments for OFI include the removal of five positions and the funding for the positions in the amount of $540,768. </a:t>
            </a:r>
          </a:p>
          <a:p>
            <a:pPr algn="just"/>
            <a:r>
              <a:rPr lang="en-US" sz="1400" dirty="0" smtClean="0">
                <a:latin typeface="Cambria"/>
                <a:cs typeface="Cambria"/>
              </a:rPr>
              <a:t>Increases in funding for the 27</a:t>
            </a:r>
            <a:r>
              <a:rPr lang="en-US" sz="1400" baseline="30000" dirty="0" smtClean="0">
                <a:latin typeface="Cambria"/>
                <a:cs typeface="Cambria"/>
              </a:rPr>
              <a:t>th</a:t>
            </a:r>
            <a:r>
              <a:rPr lang="en-US" sz="1400" dirty="0" smtClean="0">
                <a:latin typeface="Cambria"/>
                <a:cs typeface="Cambria"/>
              </a:rPr>
              <a:t> pay period and standard base pay increases offset this reduction in personal services.  </a:t>
            </a:r>
          </a:p>
          <a:p>
            <a:pPr marL="0" indent="0" algn="just">
              <a:buNone/>
            </a:pPr>
            <a:endParaRPr lang="en-US" sz="1400" dirty="0">
              <a:latin typeface="Cambria"/>
              <a:cs typeface="Cambria"/>
            </a:endParaRPr>
          </a:p>
          <a:p>
            <a:pPr marL="0" indent="0" algn="just">
              <a:buNone/>
            </a:pPr>
            <a:endParaRPr lang="en-US" sz="1100" u="sng" dirty="0">
              <a:latin typeface="Cambria"/>
              <a:cs typeface="Cambria"/>
            </a:endParaRPr>
          </a:p>
          <a:p>
            <a:pPr marL="0" indent="0" algn="just">
              <a:buNone/>
            </a:pPr>
            <a:endParaRPr lang="en-US" sz="1100" u="sng" dirty="0">
              <a:latin typeface="Cambria"/>
              <a:cs typeface="Cambria"/>
            </a:endParaRPr>
          </a:p>
        </p:txBody>
      </p:sp>
      <p:sp>
        <p:nvSpPr>
          <p:cNvPr id="13" name="Rectangle 12"/>
          <p:cNvSpPr/>
          <p:nvPr/>
        </p:nvSpPr>
        <p:spPr>
          <a:xfrm>
            <a:off x="1051711" y="143814"/>
            <a:ext cx="7057941" cy="830997"/>
          </a:xfrm>
          <a:prstGeom prst="rect">
            <a:avLst/>
          </a:prstGeom>
        </p:spPr>
        <p:txBody>
          <a:bodyPr wrap="square">
            <a:spAutoFit/>
          </a:bodyPr>
          <a:lstStyle/>
          <a:p>
            <a:pPr algn="ctr"/>
            <a:r>
              <a:rPr lang="en-US" sz="2400" dirty="0">
                <a:solidFill>
                  <a:srgbClr val="FFFFCC"/>
                </a:solidFill>
                <a:latin typeface="Cambria"/>
                <a:cs typeface="Cambria"/>
              </a:rPr>
              <a:t>FY23 Executive Department</a:t>
            </a:r>
          </a:p>
          <a:p>
            <a:pPr algn="ctr"/>
            <a:r>
              <a:rPr lang="en-US" sz="2400" dirty="0">
                <a:solidFill>
                  <a:srgbClr val="FFFFCC"/>
                </a:solidFill>
                <a:latin typeface="Cambria"/>
                <a:cs typeface="Cambria"/>
              </a:rPr>
              <a:t>01-255 Office of Financial Institutions (OFI)</a:t>
            </a:r>
            <a:endParaRPr lang="en-US" sz="1400" dirty="0">
              <a:solidFill>
                <a:srgbClr val="FFFFCC"/>
              </a:solidFill>
              <a:latin typeface="Cambria"/>
              <a:cs typeface="Cambria"/>
            </a:endParaRPr>
          </a:p>
        </p:txBody>
      </p:sp>
      <p:sp>
        <p:nvSpPr>
          <p:cNvPr id="14" name="Slide Number Placeholder 1"/>
          <p:cNvSpPr txBox="1">
            <a:spLocks/>
          </p:cNvSpPr>
          <p:nvPr/>
        </p:nvSpPr>
        <p:spPr>
          <a:xfrm>
            <a:off x="8601143" y="6490951"/>
            <a:ext cx="414697" cy="243961"/>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ECD700F-06CF-8943-A234-B60CC71AB37E}" type="slidenum">
              <a:rPr lang="en-US" sz="1000" i="1" smtClean="0">
                <a:solidFill>
                  <a:srgbClr val="4F81BD"/>
                </a:solidFill>
                <a:latin typeface="Bernard MT Condensed"/>
                <a:cs typeface="Bernard MT Condensed"/>
              </a:rPr>
              <a:pPr/>
              <a:t>5</a:t>
            </a:fld>
            <a:endParaRPr lang="en-US" sz="1000" i="1" dirty="0">
              <a:solidFill>
                <a:srgbClr val="4F81BD"/>
              </a:solidFill>
              <a:latin typeface="Bernard MT Condensed"/>
              <a:cs typeface="Bernard MT Condensed"/>
            </a:endParaRPr>
          </a:p>
        </p:txBody>
      </p:sp>
      <p:graphicFrame>
        <p:nvGraphicFramePr>
          <p:cNvPr id="3" name="Object 2">
            <a:extLst>
              <a:ext uri="{FF2B5EF4-FFF2-40B4-BE49-F238E27FC236}">
                <a16:creationId xmlns:a16="http://schemas.microsoft.com/office/drawing/2014/main" id="{9AB7BEEC-E21E-EE42-9941-A366C0751878}"/>
              </a:ext>
            </a:extLst>
          </p:cNvPr>
          <p:cNvGraphicFramePr>
            <a:graphicFrameLocks noChangeAspect="1"/>
          </p:cNvGraphicFramePr>
          <p:nvPr>
            <p:extLst/>
          </p:nvPr>
        </p:nvGraphicFramePr>
        <p:xfrm>
          <a:off x="228600" y="1081281"/>
          <a:ext cx="8712100" cy="1337066"/>
        </p:xfrm>
        <a:graphic>
          <a:graphicData uri="http://schemas.openxmlformats.org/presentationml/2006/ole">
            <mc:AlternateContent xmlns:mc="http://schemas.openxmlformats.org/markup-compatibility/2006">
              <mc:Choice xmlns:v="urn:schemas-microsoft-com:vml" Requires="v">
                <p:oleObj spid="_x0000_s2063" name="Worksheet" r:id="rId5" imgW="10185400" imgH="1562100" progId="Excel.Sheet.12">
                  <p:embed/>
                </p:oleObj>
              </mc:Choice>
              <mc:Fallback>
                <p:oleObj name="Worksheet" r:id="rId5" imgW="10185400" imgH="1562100" progId="Excel.Sheet.12">
                  <p:embed/>
                  <p:pic>
                    <p:nvPicPr>
                      <p:cNvPr id="3" name="Object 2">
                        <a:extLst>
                          <a:ext uri="{FF2B5EF4-FFF2-40B4-BE49-F238E27FC236}">
                            <a16:creationId xmlns:a16="http://schemas.microsoft.com/office/drawing/2014/main" id="{9AB7BEEC-E21E-EE42-9941-A366C0751878}"/>
                          </a:ext>
                        </a:extLst>
                      </p:cNvPr>
                      <p:cNvPicPr/>
                      <p:nvPr/>
                    </p:nvPicPr>
                    <p:blipFill>
                      <a:blip r:embed="rId6"/>
                      <a:stretch>
                        <a:fillRect/>
                      </a:stretch>
                    </p:blipFill>
                    <p:spPr>
                      <a:xfrm>
                        <a:off x="228600" y="1081281"/>
                        <a:ext cx="8712100" cy="1337066"/>
                      </a:xfrm>
                      <a:prstGeom prst="rect">
                        <a:avLst/>
                      </a:prstGeom>
                    </p:spPr>
                  </p:pic>
                </p:oleObj>
              </mc:Fallback>
            </mc:AlternateContent>
          </a:graphicData>
        </a:graphic>
      </p:graphicFrame>
    </p:spTree>
    <p:extLst>
      <p:ext uri="{BB962C8B-B14F-4D97-AF65-F5344CB8AC3E}">
        <p14:creationId xmlns:p14="http://schemas.microsoft.com/office/powerpoint/2010/main" val="1358708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Chart 14">
            <a:extLst>
              <a:ext uri="{FF2B5EF4-FFF2-40B4-BE49-F238E27FC236}">
                <a16:creationId xmlns:a16="http://schemas.microsoft.com/office/drawing/2014/main" id="{7D3766A0-2643-C247-A082-E82FD563B2F6}"/>
              </a:ext>
            </a:extLst>
          </p:cNvPr>
          <p:cNvGraphicFramePr/>
          <p:nvPr>
            <p:extLst/>
          </p:nvPr>
        </p:nvGraphicFramePr>
        <p:xfrm>
          <a:off x="735981" y="1148576"/>
          <a:ext cx="8279858" cy="5374888"/>
        </p:xfrm>
        <a:graphic>
          <a:graphicData uri="http://schemas.openxmlformats.org/drawingml/2006/chart">
            <c:chart xmlns:c="http://schemas.openxmlformats.org/drawingml/2006/chart" xmlns:r="http://schemas.openxmlformats.org/officeDocument/2006/relationships" r:id="rId3"/>
          </a:graphicData>
        </a:graphic>
      </p:graphicFrame>
      <p:sp>
        <p:nvSpPr>
          <p:cNvPr id="2" name="Rectangle 1">
            <a:extLst>
              <a:ext uri="{FF2B5EF4-FFF2-40B4-BE49-F238E27FC236}">
                <a16:creationId xmlns:a16="http://schemas.microsoft.com/office/drawing/2014/main" id="{AD0E7E77-C8BD-E546-AAB5-5E5F850FDCF7}"/>
              </a:ext>
            </a:extLst>
          </p:cNvPr>
          <p:cNvSpPr/>
          <p:nvPr/>
        </p:nvSpPr>
        <p:spPr>
          <a:xfrm>
            <a:off x="145523" y="121700"/>
            <a:ext cx="8870316" cy="855743"/>
          </a:xfrm>
          <a:prstGeom prst="rect">
            <a:avLst/>
          </a:prstGeom>
          <a:solidFill>
            <a:srgbClr val="212935"/>
          </a:solidFill>
          <a:ln w="38100" cmpd="sng">
            <a:solidFill>
              <a:srgbClr val="989605"/>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accent1">
                  <a:lumMod val="75000"/>
                </a:schemeClr>
              </a:solidFill>
            </a:endParaRPr>
          </a:p>
        </p:txBody>
      </p:sp>
      <p:sp>
        <p:nvSpPr>
          <p:cNvPr id="3" name="Rectangle 2">
            <a:extLst>
              <a:ext uri="{FF2B5EF4-FFF2-40B4-BE49-F238E27FC236}">
                <a16:creationId xmlns:a16="http://schemas.microsoft.com/office/drawing/2014/main" id="{A967A504-A717-9C4C-87A6-8A13B5E562F6}"/>
              </a:ext>
            </a:extLst>
          </p:cNvPr>
          <p:cNvSpPr/>
          <p:nvPr/>
        </p:nvSpPr>
        <p:spPr>
          <a:xfrm>
            <a:off x="145523" y="119068"/>
            <a:ext cx="8870317" cy="6614903"/>
          </a:xfrm>
          <a:prstGeom prst="rect">
            <a:avLst/>
          </a:prstGeom>
          <a:noFill/>
          <a:ln w="38100" cmpd="sng">
            <a:solidFill>
              <a:srgbClr val="989605"/>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4" name="Picture 3" descr="BraidedSeal.gif">
            <a:extLst>
              <a:ext uri="{FF2B5EF4-FFF2-40B4-BE49-F238E27FC236}">
                <a16:creationId xmlns:a16="http://schemas.microsoft.com/office/drawing/2014/main" id="{0718051F-5850-EA49-BA55-ED5267CA2D3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0921" y="150292"/>
            <a:ext cx="773715" cy="789834"/>
          </a:xfrm>
          <a:prstGeom prst="rect">
            <a:avLst/>
          </a:prstGeom>
          <a:solidFill>
            <a:srgbClr val="212935"/>
          </a:solidFill>
          <a:ln>
            <a:noFill/>
          </a:ln>
        </p:spPr>
      </p:pic>
      <p:sp>
        <p:nvSpPr>
          <p:cNvPr id="5" name="Rectangle 4">
            <a:extLst>
              <a:ext uri="{FF2B5EF4-FFF2-40B4-BE49-F238E27FC236}">
                <a16:creationId xmlns:a16="http://schemas.microsoft.com/office/drawing/2014/main" id="{A017B461-56C7-0941-A943-5CA997F3E91F}"/>
              </a:ext>
            </a:extLst>
          </p:cNvPr>
          <p:cNvSpPr/>
          <p:nvPr/>
        </p:nvSpPr>
        <p:spPr>
          <a:xfrm>
            <a:off x="1071829" y="163233"/>
            <a:ext cx="7875321" cy="769441"/>
          </a:xfrm>
          <a:prstGeom prst="rect">
            <a:avLst/>
          </a:prstGeom>
        </p:spPr>
        <p:txBody>
          <a:bodyPr wrap="square">
            <a:spAutoFit/>
          </a:bodyPr>
          <a:lstStyle/>
          <a:p>
            <a:pPr algn="ctr"/>
            <a:r>
              <a:rPr lang="en-US" sz="2400" dirty="0">
                <a:solidFill>
                  <a:srgbClr val="FFFFCC"/>
                </a:solidFill>
                <a:latin typeface="Cambria"/>
                <a:cs typeface="Cambria"/>
              </a:rPr>
              <a:t>Office of Financial Institutions Categorical Expenditures</a:t>
            </a:r>
          </a:p>
          <a:p>
            <a:pPr algn="ctr"/>
            <a:r>
              <a:rPr lang="en-US" sz="2000" dirty="0">
                <a:solidFill>
                  <a:srgbClr val="FFFFCC"/>
                </a:solidFill>
                <a:latin typeface="Cambria"/>
                <a:cs typeface="Cambria"/>
              </a:rPr>
              <a:t>FY21, FY22, and FY23</a:t>
            </a:r>
          </a:p>
        </p:txBody>
      </p:sp>
      <p:sp>
        <p:nvSpPr>
          <p:cNvPr id="9" name="TextBox 8">
            <a:extLst>
              <a:ext uri="{FF2B5EF4-FFF2-40B4-BE49-F238E27FC236}">
                <a16:creationId xmlns:a16="http://schemas.microsoft.com/office/drawing/2014/main" id="{BE8C4089-B786-3047-9E0F-A9ECDEF292BD}"/>
              </a:ext>
            </a:extLst>
          </p:cNvPr>
          <p:cNvSpPr txBox="1"/>
          <p:nvPr/>
        </p:nvSpPr>
        <p:spPr>
          <a:xfrm>
            <a:off x="3564829" y="1135494"/>
            <a:ext cx="780983" cy="400110"/>
          </a:xfrm>
          <a:prstGeom prst="rect">
            <a:avLst/>
          </a:prstGeom>
          <a:solidFill>
            <a:schemeClr val="bg1"/>
          </a:solidFill>
          <a:ln>
            <a:solidFill>
              <a:schemeClr val="tx1"/>
            </a:solidFill>
          </a:ln>
        </p:spPr>
        <p:txBody>
          <a:bodyPr wrap="none" rtlCol="0">
            <a:spAutoFit/>
          </a:bodyPr>
          <a:lstStyle/>
          <a:p>
            <a:pPr algn="ctr"/>
            <a:r>
              <a:rPr lang="en-US" sz="1000" dirty="0">
                <a:latin typeface="Cambria" panose="02040503050406030204" pitchFamily="18" charset="0"/>
              </a:rPr>
              <a:t>FY21 Total</a:t>
            </a:r>
          </a:p>
          <a:p>
            <a:pPr algn="ctr"/>
            <a:r>
              <a:rPr lang="en-US" sz="1000" dirty="0">
                <a:latin typeface="Cambria" panose="02040503050406030204" pitchFamily="18" charset="0"/>
              </a:rPr>
              <a:t>$11.2 m.</a:t>
            </a:r>
          </a:p>
        </p:txBody>
      </p:sp>
      <p:sp>
        <p:nvSpPr>
          <p:cNvPr id="10" name="TextBox 9">
            <a:extLst>
              <a:ext uri="{FF2B5EF4-FFF2-40B4-BE49-F238E27FC236}">
                <a16:creationId xmlns:a16="http://schemas.microsoft.com/office/drawing/2014/main" id="{B98A17CE-A9FF-AA44-A65C-C4A0C7F96976}"/>
              </a:ext>
            </a:extLst>
          </p:cNvPr>
          <p:cNvSpPr txBox="1"/>
          <p:nvPr/>
        </p:nvSpPr>
        <p:spPr>
          <a:xfrm>
            <a:off x="5573911" y="1135494"/>
            <a:ext cx="780983" cy="400110"/>
          </a:xfrm>
          <a:prstGeom prst="rect">
            <a:avLst/>
          </a:prstGeom>
          <a:solidFill>
            <a:schemeClr val="bg1"/>
          </a:solidFill>
          <a:ln>
            <a:solidFill>
              <a:schemeClr val="tx1"/>
            </a:solidFill>
          </a:ln>
        </p:spPr>
        <p:txBody>
          <a:bodyPr wrap="none" rtlCol="0">
            <a:spAutoFit/>
          </a:bodyPr>
          <a:lstStyle/>
          <a:p>
            <a:pPr algn="ctr"/>
            <a:r>
              <a:rPr lang="en-US" sz="1000" dirty="0">
                <a:latin typeface="Cambria" panose="02040503050406030204" pitchFamily="18" charset="0"/>
              </a:rPr>
              <a:t>FY22 Total</a:t>
            </a:r>
          </a:p>
          <a:p>
            <a:pPr algn="ctr"/>
            <a:r>
              <a:rPr lang="en-US" sz="1000" dirty="0">
                <a:latin typeface="Cambria" panose="02040503050406030204" pitchFamily="18" charset="0"/>
              </a:rPr>
              <a:t>$15.2 m.</a:t>
            </a:r>
          </a:p>
        </p:txBody>
      </p:sp>
      <p:sp>
        <p:nvSpPr>
          <p:cNvPr id="11" name="TextBox 10">
            <a:extLst>
              <a:ext uri="{FF2B5EF4-FFF2-40B4-BE49-F238E27FC236}">
                <a16:creationId xmlns:a16="http://schemas.microsoft.com/office/drawing/2014/main" id="{9F9172C5-2E5C-AF46-AB9B-D0DE83333194}"/>
              </a:ext>
            </a:extLst>
          </p:cNvPr>
          <p:cNvSpPr txBox="1"/>
          <p:nvPr/>
        </p:nvSpPr>
        <p:spPr>
          <a:xfrm>
            <a:off x="7460963" y="1135494"/>
            <a:ext cx="780983" cy="400110"/>
          </a:xfrm>
          <a:prstGeom prst="rect">
            <a:avLst/>
          </a:prstGeom>
          <a:solidFill>
            <a:schemeClr val="bg1"/>
          </a:solidFill>
          <a:ln>
            <a:solidFill>
              <a:schemeClr val="tx1"/>
            </a:solidFill>
          </a:ln>
        </p:spPr>
        <p:txBody>
          <a:bodyPr wrap="none" rtlCol="0">
            <a:spAutoFit/>
          </a:bodyPr>
          <a:lstStyle/>
          <a:p>
            <a:pPr algn="ctr"/>
            <a:r>
              <a:rPr lang="en-US" sz="1000" dirty="0">
                <a:latin typeface="Cambria" panose="02040503050406030204" pitchFamily="18" charset="0"/>
              </a:rPr>
              <a:t>FY23 Total</a:t>
            </a:r>
          </a:p>
          <a:p>
            <a:pPr algn="ctr"/>
            <a:r>
              <a:rPr lang="en-US" sz="1000" dirty="0">
                <a:latin typeface="Cambria" panose="02040503050406030204" pitchFamily="18" charset="0"/>
              </a:rPr>
              <a:t>$15.3 m.</a:t>
            </a:r>
          </a:p>
        </p:txBody>
      </p:sp>
      <p:sp>
        <p:nvSpPr>
          <p:cNvPr id="7" name="TextBox 6">
            <a:extLst>
              <a:ext uri="{FF2B5EF4-FFF2-40B4-BE49-F238E27FC236}">
                <a16:creationId xmlns:a16="http://schemas.microsoft.com/office/drawing/2014/main" id="{206B283A-378E-2C46-9141-185ED628C189}"/>
              </a:ext>
            </a:extLst>
          </p:cNvPr>
          <p:cNvSpPr txBox="1"/>
          <p:nvPr/>
        </p:nvSpPr>
        <p:spPr>
          <a:xfrm>
            <a:off x="259575" y="1399527"/>
            <a:ext cx="1890830" cy="2031325"/>
          </a:xfrm>
          <a:prstGeom prst="rect">
            <a:avLst/>
          </a:prstGeom>
          <a:solidFill>
            <a:srgbClr val="FBF8E0"/>
          </a:solidFill>
          <a:ln>
            <a:solidFill>
              <a:schemeClr val="tx1"/>
            </a:solidFill>
          </a:ln>
        </p:spPr>
        <p:txBody>
          <a:bodyPr wrap="square" rtlCol="0">
            <a:spAutoFit/>
          </a:bodyPr>
          <a:lstStyle/>
          <a:p>
            <a:pPr algn="ctr"/>
            <a:r>
              <a:rPr lang="en-US" sz="900" dirty="0">
                <a:latin typeface="Cambria" panose="02040503050406030204" pitchFamily="18" charset="0"/>
              </a:rPr>
              <a:t>For FY23 Recommended,</a:t>
            </a:r>
          </a:p>
          <a:p>
            <a:pPr algn="ctr"/>
            <a:r>
              <a:rPr lang="en-US" sz="900" dirty="0">
                <a:latin typeface="Cambria" panose="02040503050406030204" pitchFamily="18" charset="0"/>
              </a:rPr>
              <a:t>the largest Expenditure Category is Personal Services, which makes up about 82 percent of Total Expenditures. </a:t>
            </a:r>
          </a:p>
          <a:p>
            <a:pPr algn="ctr"/>
            <a:endParaRPr lang="en-US" sz="900" dirty="0">
              <a:latin typeface="Cambria" panose="02040503050406030204" pitchFamily="18" charset="0"/>
            </a:endParaRPr>
          </a:p>
          <a:p>
            <a:pPr algn="ctr"/>
            <a:r>
              <a:rPr lang="en-US" sz="900" dirty="0">
                <a:latin typeface="Cambria" panose="02040503050406030204" pitchFamily="18" charset="0"/>
              </a:rPr>
              <a:t>Adjustments to Personal Services include the elimination of five positions and the 27</a:t>
            </a:r>
            <a:r>
              <a:rPr lang="en-US" sz="900" baseline="30000" dirty="0">
                <a:latin typeface="Cambria" panose="02040503050406030204" pitchFamily="18" charset="0"/>
              </a:rPr>
              <a:t>th</a:t>
            </a:r>
            <a:r>
              <a:rPr lang="en-US" sz="900" dirty="0">
                <a:latin typeface="Cambria" panose="02040503050406030204" pitchFamily="18" charset="0"/>
              </a:rPr>
              <a:t> pay period.</a:t>
            </a:r>
          </a:p>
          <a:p>
            <a:pPr algn="ctr"/>
            <a:r>
              <a:rPr lang="en-US" sz="900" dirty="0">
                <a:latin typeface="Cambria" panose="02040503050406030204" pitchFamily="18" charset="0"/>
              </a:rPr>
              <a:t>Interagency Transfers make up about 9 percent of Total Expenditures and includes statewide adjustments such as the Risk Management premium.</a:t>
            </a:r>
          </a:p>
        </p:txBody>
      </p:sp>
      <p:sp>
        <p:nvSpPr>
          <p:cNvPr id="16" name="Slide Number Placeholder 1">
            <a:extLst>
              <a:ext uri="{FF2B5EF4-FFF2-40B4-BE49-F238E27FC236}">
                <a16:creationId xmlns:a16="http://schemas.microsoft.com/office/drawing/2014/main" id="{CC565341-B039-B744-A448-A3C230FE711F}"/>
              </a:ext>
            </a:extLst>
          </p:cNvPr>
          <p:cNvSpPr txBox="1">
            <a:spLocks/>
          </p:cNvSpPr>
          <p:nvPr/>
        </p:nvSpPr>
        <p:spPr>
          <a:xfrm>
            <a:off x="8601146" y="6490954"/>
            <a:ext cx="414697" cy="243961"/>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ECD700F-06CF-8943-A234-B60CC71AB37E}" type="slidenum">
              <a:rPr lang="en-US" sz="1000" i="1">
                <a:solidFill>
                  <a:schemeClr val="accent1"/>
                </a:solidFill>
                <a:latin typeface="Bernard MT Condensed"/>
                <a:cs typeface="Bernard MT Condensed"/>
              </a:rPr>
              <a:pPr/>
              <a:t>6</a:t>
            </a:fld>
            <a:endParaRPr lang="en-US" sz="1000" i="1" dirty="0">
              <a:solidFill>
                <a:schemeClr val="accent1"/>
              </a:solidFill>
              <a:latin typeface="Bernard MT Condensed"/>
              <a:cs typeface="Bernard MT Condensed"/>
            </a:endParaRPr>
          </a:p>
        </p:txBody>
      </p:sp>
      <p:grpSp>
        <p:nvGrpSpPr>
          <p:cNvPr id="18" name="Group 17">
            <a:extLst>
              <a:ext uri="{FF2B5EF4-FFF2-40B4-BE49-F238E27FC236}">
                <a16:creationId xmlns:a16="http://schemas.microsoft.com/office/drawing/2014/main" id="{2B1CA276-7E97-A64E-8924-1C017F3A43D9}"/>
              </a:ext>
            </a:extLst>
          </p:cNvPr>
          <p:cNvGrpSpPr/>
          <p:nvPr/>
        </p:nvGrpSpPr>
        <p:grpSpPr>
          <a:xfrm>
            <a:off x="126989" y="4320960"/>
            <a:ext cx="1557221" cy="2158704"/>
            <a:chOff x="137764" y="4583401"/>
            <a:chExt cx="1567945" cy="1987731"/>
          </a:xfrm>
        </p:grpSpPr>
        <p:sp>
          <p:nvSpPr>
            <p:cNvPr id="19" name="Left Brace 18">
              <a:extLst>
                <a:ext uri="{FF2B5EF4-FFF2-40B4-BE49-F238E27FC236}">
                  <a16:creationId xmlns:a16="http://schemas.microsoft.com/office/drawing/2014/main" id="{A6F55819-3500-E740-9DC3-5E42801A20AE}"/>
                </a:ext>
              </a:extLst>
            </p:cNvPr>
            <p:cNvSpPr/>
            <p:nvPr/>
          </p:nvSpPr>
          <p:spPr>
            <a:xfrm>
              <a:off x="1492625" y="4583401"/>
              <a:ext cx="213084" cy="481043"/>
            </a:xfrm>
            <a:prstGeom prst="leftBrace">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0" name="Left Brace 19">
              <a:extLst>
                <a:ext uri="{FF2B5EF4-FFF2-40B4-BE49-F238E27FC236}">
                  <a16:creationId xmlns:a16="http://schemas.microsoft.com/office/drawing/2014/main" id="{9FD6DEB9-41B8-6547-A547-A4DA5D09EABA}"/>
                </a:ext>
              </a:extLst>
            </p:cNvPr>
            <p:cNvSpPr/>
            <p:nvPr/>
          </p:nvSpPr>
          <p:spPr>
            <a:xfrm>
              <a:off x="1492623" y="5077187"/>
              <a:ext cx="213084" cy="483692"/>
            </a:xfrm>
            <a:prstGeom prst="leftBrace">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1" name="Left Brace 20">
              <a:extLst>
                <a:ext uri="{FF2B5EF4-FFF2-40B4-BE49-F238E27FC236}">
                  <a16:creationId xmlns:a16="http://schemas.microsoft.com/office/drawing/2014/main" id="{E8917CEF-1B02-0C40-B523-C06A2092C12B}"/>
                </a:ext>
              </a:extLst>
            </p:cNvPr>
            <p:cNvSpPr/>
            <p:nvPr/>
          </p:nvSpPr>
          <p:spPr>
            <a:xfrm>
              <a:off x="1492623" y="5709139"/>
              <a:ext cx="213084" cy="498230"/>
            </a:xfrm>
            <a:prstGeom prst="leftBrace">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Left Brace 21">
              <a:extLst>
                <a:ext uri="{FF2B5EF4-FFF2-40B4-BE49-F238E27FC236}">
                  <a16:creationId xmlns:a16="http://schemas.microsoft.com/office/drawing/2014/main" id="{13019661-F812-7448-AC42-F746DB464C37}"/>
                </a:ext>
              </a:extLst>
            </p:cNvPr>
            <p:cNvSpPr/>
            <p:nvPr/>
          </p:nvSpPr>
          <p:spPr>
            <a:xfrm>
              <a:off x="1492623" y="6207369"/>
              <a:ext cx="213084" cy="322337"/>
            </a:xfrm>
            <a:prstGeom prst="leftBrace">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TextBox 22">
              <a:extLst>
                <a:ext uri="{FF2B5EF4-FFF2-40B4-BE49-F238E27FC236}">
                  <a16:creationId xmlns:a16="http://schemas.microsoft.com/office/drawing/2014/main" id="{65DEF6AB-CDC5-6E4B-AD4B-9BED079D8656}"/>
                </a:ext>
              </a:extLst>
            </p:cNvPr>
            <p:cNvSpPr txBox="1"/>
            <p:nvPr/>
          </p:nvSpPr>
          <p:spPr>
            <a:xfrm>
              <a:off x="137764" y="4697373"/>
              <a:ext cx="1225015" cy="246221"/>
            </a:xfrm>
            <a:prstGeom prst="rect">
              <a:avLst/>
            </a:prstGeom>
            <a:noFill/>
          </p:spPr>
          <p:txBody>
            <a:bodyPr wrap="none" rtlCol="0">
              <a:spAutoFit/>
            </a:bodyPr>
            <a:lstStyle/>
            <a:p>
              <a:r>
                <a:rPr lang="en-US" sz="1000" b="1" dirty="0">
                  <a:latin typeface="Cambria" panose="02040503050406030204" pitchFamily="18" charset="0"/>
                </a:rPr>
                <a:t>Personal Services</a:t>
              </a:r>
            </a:p>
          </p:txBody>
        </p:sp>
        <p:sp>
          <p:nvSpPr>
            <p:cNvPr id="24" name="TextBox 23">
              <a:extLst>
                <a:ext uri="{FF2B5EF4-FFF2-40B4-BE49-F238E27FC236}">
                  <a16:creationId xmlns:a16="http://schemas.microsoft.com/office/drawing/2014/main" id="{A81889E3-8942-334C-A922-26ABD9E9F189}"/>
                </a:ext>
              </a:extLst>
            </p:cNvPr>
            <p:cNvSpPr txBox="1"/>
            <p:nvPr/>
          </p:nvSpPr>
          <p:spPr>
            <a:xfrm>
              <a:off x="137764" y="5189046"/>
              <a:ext cx="1354858" cy="246221"/>
            </a:xfrm>
            <a:prstGeom prst="rect">
              <a:avLst/>
            </a:prstGeom>
            <a:noFill/>
          </p:spPr>
          <p:txBody>
            <a:bodyPr wrap="none" rtlCol="0">
              <a:spAutoFit/>
            </a:bodyPr>
            <a:lstStyle/>
            <a:p>
              <a:r>
                <a:rPr lang="en-US" sz="1000" b="1" dirty="0">
                  <a:latin typeface="Cambria" panose="02040503050406030204" pitchFamily="18" charset="0"/>
                </a:rPr>
                <a:t>Operating Expenses</a:t>
              </a:r>
            </a:p>
          </p:txBody>
        </p:sp>
        <p:sp>
          <p:nvSpPr>
            <p:cNvPr id="25" name="TextBox 24">
              <a:extLst>
                <a:ext uri="{FF2B5EF4-FFF2-40B4-BE49-F238E27FC236}">
                  <a16:creationId xmlns:a16="http://schemas.microsoft.com/office/drawing/2014/main" id="{CA8C672F-D505-1647-94F1-A929EDF4A9C5}"/>
                </a:ext>
              </a:extLst>
            </p:cNvPr>
            <p:cNvSpPr txBox="1"/>
            <p:nvPr/>
          </p:nvSpPr>
          <p:spPr>
            <a:xfrm>
              <a:off x="137764" y="5838362"/>
              <a:ext cx="1026243" cy="246221"/>
            </a:xfrm>
            <a:prstGeom prst="rect">
              <a:avLst/>
            </a:prstGeom>
            <a:noFill/>
          </p:spPr>
          <p:txBody>
            <a:bodyPr wrap="none" rtlCol="0">
              <a:spAutoFit/>
            </a:bodyPr>
            <a:lstStyle/>
            <a:p>
              <a:r>
                <a:rPr lang="en-US" sz="1000" b="1" dirty="0">
                  <a:latin typeface="Cambria" panose="02040503050406030204" pitchFamily="18" charset="0"/>
                </a:rPr>
                <a:t>Other Charges</a:t>
              </a:r>
            </a:p>
          </p:txBody>
        </p:sp>
        <p:sp>
          <p:nvSpPr>
            <p:cNvPr id="26" name="TextBox 25">
              <a:extLst>
                <a:ext uri="{FF2B5EF4-FFF2-40B4-BE49-F238E27FC236}">
                  <a16:creationId xmlns:a16="http://schemas.microsoft.com/office/drawing/2014/main" id="{5900562E-2080-5D48-BE71-2E81A3C022E9}"/>
                </a:ext>
              </a:extLst>
            </p:cNvPr>
            <p:cNvSpPr txBox="1"/>
            <p:nvPr/>
          </p:nvSpPr>
          <p:spPr>
            <a:xfrm>
              <a:off x="137764" y="6171022"/>
              <a:ext cx="1225015" cy="400110"/>
            </a:xfrm>
            <a:prstGeom prst="rect">
              <a:avLst/>
            </a:prstGeom>
            <a:noFill/>
          </p:spPr>
          <p:txBody>
            <a:bodyPr wrap="square" rtlCol="0">
              <a:spAutoFit/>
            </a:bodyPr>
            <a:lstStyle/>
            <a:p>
              <a:r>
                <a:rPr lang="en-US" sz="1000" b="1" dirty="0">
                  <a:latin typeface="Cambria" panose="02040503050406030204" pitchFamily="18" charset="0"/>
                </a:rPr>
                <a:t>Acquisitions and Major Repairs</a:t>
              </a:r>
            </a:p>
          </p:txBody>
        </p:sp>
        <p:sp>
          <p:nvSpPr>
            <p:cNvPr id="27" name="TextBox 26">
              <a:extLst>
                <a:ext uri="{FF2B5EF4-FFF2-40B4-BE49-F238E27FC236}">
                  <a16:creationId xmlns:a16="http://schemas.microsoft.com/office/drawing/2014/main" id="{AD518044-DEEB-D744-BB4F-E11F36D8797C}"/>
                </a:ext>
              </a:extLst>
            </p:cNvPr>
            <p:cNvSpPr txBox="1"/>
            <p:nvPr/>
          </p:nvSpPr>
          <p:spPr>
            <a:xfrm>
              <a:off x="137764" y="5510986"/>
              <a:ext cx="1439818" cy="246221"/>
            </a:xfrm>
            <a:prstGeom prst="rect">
              <a:avLst/>
            </a:prstGeom>
            <a:noFill/>
          </p:spPr>
          <p:txBody>
            <a:bodyPr wrap="none" rtlCol="0">
              <a:spAutoFit/>
            </a:bodyPr>
            <a:lstStyle/>
            <a:p>
              <a:r>
                <a:rPr lang="en-US" sz="1000" b="1" dirty="0">
                  <a:latin typeface="Cambria" panose="02040503050406030204" pitchFamily="18" charset="0"/>
                </a:rPr>
                <a:t>Professional Services</a:t>
              </a:r>
            </a:p>
          </p:txBody>
        </p:sp>
        <p:sp>
          <p:nvSpPr>
            <p:cNvPr id="28" name="Left Brace 27">
              <a:extLst>
                <a:ext uri="{FF2B5EF4-FFF2-40B4-BE49-F238E27FC236}">
                  <a16:creationId xmlns:a16="http://schemas.microsoft.com/office/drawing/2014/main" id="{6B52C4E9-A2F2-F84B-AF80-9919EFD33368}"/>
                </a:ext>
              </a:extLst>
            </p:cNvPr>
            <p:cNvSpPr/>
            <p:nvPr/>
          </p:nvSpPr>
          <p:spPr>
            <a:xfrm>
              <a:off x="1492623" y="5561304"/>
              <a:ext cx="213084" cy="147835"/>
            </a:xfrm>
            <a:prstGeom prst="leftBrace">
              <a:avLst/>
            </a:prstGeom>
            <a:ln w="127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Tree>
    <p:extLst>
      <p:ext uri="{BB962C8B-B14F-4D97-AF65-F5344CB8AC3E}">
        <p14:creationId xmlns:p14="http://schemas.microsoft.com/office/powerpoint/2010/main" val="1504825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45523" y="121548"/>
            <a:ext cx="8870317" cy="6614903"/>
            <a:chOff x="145523" y="119068"/>
            <a:chExt cx="8870317" cy="6614903"/>
          </a:xfrm>
        </p:grpSpPr>
        <p:grpSp>
          <p:nvGrpSpPr>
            <p:cNvPr id="9" name="Group 8"/>
            <p:cNvGrpSpPr/>
            <p:nvPr/>
          </p:nvGrpSpPr>
          <p:grpSpPr>
            <a:xfrm>
              <a:off x="145523" y="119068"/>
              <a:ext cx="8870317" cy="6614903"/>
              <a:chOff x="145523" y="119068"/>
              <a:chExt cx="8870317" cy="6614903"/>
            </a:xfrm>
          </p:grpSpPr>
          <p:sp>
            <p:nvSpPr>
              <p:cNvPr id="10" name="Rectangle 9"/>
              <p:cNvSpPr/>
              <p:nvPr/>
            </p:nvSpPr>
            <p:spPr>
              <a:xfrm>
                <a:off x="145523" y="121700"/>
                <a:ext cx="8870316" cy="855743"/>
              </a:xfrm>
              <a:prstGeom prst="rect">
                <a:avLst/>
              </a:prstGeom>
              <a:solidFill>
                <a:srgbClr val="212935"/>
              </a:solidFill>
              <a:ln w="38100" cmpd="sng">
                <a:solidFill>
                  <a:srgbClr val="989605"/>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accent1">
                      <a:lumMod val="75000"/>
                    </a:schemeClr>
                  </a:solidFill>
                </a:endParaRPr>
              </a:p>
            </p:txBody>
          </p:sp>
          <p:sp>
            <p:nvSpPr>
              <p:cNvPr id="11" name="Rectangle 10"/>
              <p:cNvSpPr/>
              <p:nvPr/>
            </p:nvSpPr>
            <p:spPr>
              <a:xfrm>
                <a:off x="145523" y="119068"/>
                <a:ext cx="8870317" cy="6614903"/>
              </a:xfrm>
              <a:prstGeom prst="rect">
                <a:avLst/>
              </a:prstGeom>
              <a:noFill/>
              <a:ln w="38100" cmpd="sng">
                <a:solidFill>
                  <a:srgbClr val="989605"/>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pic>
          <p:nvPicPr>
            <p:cNvPr id="13" name="Picture 12" descr="BraidedSeal.gi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0921" y="150292"/>
              <a:ext cx="773715" cy="789834"/>
            </a:xfrm>
            <a:prstGeom prst="rect">
              <a:avLst/>
            </a:prstGeom>
            <a:solidFill>
              <a:srgbClr val="212935"/>
            </a:solidFill>
            <a:ln>
              <a:noFill/>
            </a:ln>
          </p:spPr>
        </p:pic>
      </p:grpSp>
      <p:sp>
        <p:nvSpPr>
          <p:cNvPr id="7" name="Rectangle 6"/>
          <p:cNvSpPr/>
          <p:nvPr/>
        </p:nvSpPr>
        <p:spPr>
          <a:xfrm>
            <a:off x="2310344" y="218305"/>
            <a:ext cx="5339786" cy="677108"/>
          </a:xfrm>
          <a:prstGeom prst="rect">
            <a:avLst/>
          </a:prstGeom>
        </p:spPr>
        <p:txBody>
          <a:bodyPr wrap="square">
            <a:spAutoFit/>
          </a:bodyPr>
          <a:lstStyle/>
          <a:p>
            <a:pPr algn="ctr"/>
            <a:r>
              <a:rPr lang="en-US" sz="2400" dirty="0">
                <a:solidFill>
                  <a:srgbClr val="FFFFCC"/>
                </a:solidFill>
                <a:latin typeface="Cambria"/>
                <a:cs typeface="Cambria"/>
              </a:rPr>
              <a:t>Office of Financial Institutions</a:t>
            </a:r>
          </a:p>
          <a:p>
            <a:pPr algn="ctr"/>
            <a:r>
              <a:rPr lang="en-US" sz="1400" dirty="0">
                <a:solidFill>
                  <a:srgbClr val="FFFFCC"/>
                </a:solidFill>
                <a:latin typeface="Cambria"/>
                <a:cs typeface="Cambria"/>
              </a:rPr>
              <a:t>FTEs, Authorized T.O., and Other Charges Positions</a:t>
            </a:r>
          </a:p>
        </p:txBody>
      </p:sp>
      <p:sp>
        <p:nvSpPr>
          <p:cNvPr id="8" name="Slide Number Placeholder 1"/>
          <p:cNvSpPr txBox="1">
            <a:spLocks/>
          </p:cNvSpPr>
          <p:nvPr/>
        </p:nvSpPr>
        <p:spPr>
          <a:xfrm>
            <a:off x="8601143" y="6490951"/>
            <a:ext cx="414697" cy="243961"/>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ECD700F-06CF-8943-A234-B60CC71AB37E}" type="slidenum">
              <a:rPr lang="en-US" sz="1000" i="1" smtClean="0">
                <a:solidFill>
                  <a:srgbClr val="4F81BD"/>
                </a:solidFill>
                <a:latin typeface="Bernard MT Condensed"/>
                <a:cs typeface="Bernard MT Condensed"/>
              </a:rPr>
              <a:pPr/>
              <a:t>7</a:t>
            </a:fld>
            <a:endParaRPr lang="en-US" sz="1000" i="1" dirty="0">
              <a:solidFill>
                <a:srgbClr val="4F81BD"/>
              </a:solidFill>
              <a:latin typeface="Bernard MT Condensed"/>
              <a:cs typeface="Bernard MT Condensed"/>
            </a:endParaRPr>
          </a:p>
        </p:txBody>
      </p:sp>
      <p:graphicFrame>
        <p:nvGraphicFramePr>
          <p:cNvPr id="18" name="Chart 17"/>
          <p:cNvGraphicFramePr/>
          <p:nvPr>
            <p:extLst/>
          </p:nvPr>
        </p:nvGraphicFramePr>
        <p:xfrm>
          <a:off x="4572000" y="1046364"/>
          <a:ext cx="4295482" cy="3098662"/>
        </p:xfrm>
        <a:graphic>
          <a:graphicData uri="http://schemas.openxmlformats.org/drawingml/2006/chart">
            <c:chart xmlns:c="http://schemas.openxmlformats.org/drawingml/2006/chart" xmlns:r="http://schemas.openxmlformats.org/officeDocument/2006/relationships" r:id="rId3"/>
          </a:graphicData>
        </a:graphic>
      </p:graphicFrame>
      <p:sp>
        <p:nvSpPr>
          <p:cNvPr id="138" name="TextBox 137"/>
          <p:cNvSpPr txBox="1"/>
          <p:nvPr/>
        </p:nvSpPr>
        <p:spPr>
          <a:xfrm>
            <a:off x="998558" y="5894761"/>
            <a:ext cx="2623572" cy="400110"/>
          </a:xfrm>
          <a:prstGeom prst="rect">
            <a:avLst/>
          </a:prstGeom>
          <a:solidFill>
            <a:schemeClr val="accent2">
              <a:lumMod val="20000"/>
              <a:lumOff val="80000"/>
            </a:schemeClr>
          </a:solidFill>
          <a:ln>
            <a:solidFill>
              <a:schemeClr val="tx1"/>
            </a:solidFill>
          </a:ln>
        </p:spPr>
        <p:txBody>
          <a:bodyPr wrap="square" rtlCol="0">
            <a:spAutoFit/>
          </a:bodyPr>
          <a:lstStyle/>
          <a:p>
            <a:pPr algn="ctr"/>
            <a:r>
              <a:rPr lang="en-US" sz="1000" dirty="0">
                <a:latin typeface="Cambria" panose="02040503050406030204" pitchFamily="18" charset="0"/>
              </a:rPr>
              <a:t>FY23 number of funded, but not filled, positions as of January 31 = 28</a:t>
            </a:r>
          </a:p>
        </p:txBody>
      </p:sp>
      <p:sp>
        <p:nvSpPr>
          <p:cNvPr id="6" name="Rectangle 5">
            <a:extLst>
              <a:ext uri="{FF2B5EF4-FFF2-40B4-BE49-F238E27FC236}">
                <a16:creationId xmlns:a16="http://schemas.microsoft.com/office/drawing/2014/main" id="{A0F44EC9-930B-8447-87DB-D8B766AA70FA}"/>
              </a:ext>
            </a:extLst>
          </p:cNvPr>
          <p:cNvSpPr/>
          <p:nvPr/>
        </p:nvSpPr>
        <p:spPr>
          <a:xfrm>
            <a:off x="4576341" y="4234639"/>
            <a:ext cx="4286801" cy="461665"/>
          </a:xfrm>
          <a:prstGeom prst="rect">
            <a:avLst/>
          </a:prstGeom>
          <a:solidFill>
            <a:schemeClr val="accent5">
              <a:lumMod val="20000"/>
              <a:lumOff val="80000"/>
            </a:schemeClr>
          </a:solidFill>
          <a:ln>
            <a:solidFill>
              <a:schemeClr val="tx1"/>
            </a:solidFill>
          </a:ln>
        </p:spPr>
        <p:txBody>
          <a:bodyPr wrap="square">
            <a:spAutoFit/>
          </a:bodyPr>
          <a:lstStyle/>
          <a:p>
            <a:pPr algn="ctr"/>
            <a:r>
              <a:rPr lang="en-US" sz="800" dirty="0">
                <a:latin typeface="Cambria" panose="02040503050406030204" pitchFamily="18" charset="0"/>
              </a:rPr>
              <a:t>The full-time equivalent or </a:t>
            </a:r>
            <a:r>
              <a:rPr lang="en-US" sz="800" b="1" dirty="0">
                <a:latin typeface="Cambria" panose="02040503050406030204" pitchFamily="18" charset="0"/>
              </a:rPr>
              <a:t>FTE</a:t>
            </a:r>
            <a:r>
              <a:rPr lang="en-US" sz="800" dirty="0">
                <a:latin typeface="Cambria" panose="02040503050406030204" pitchFamily="18" charset="0"/>
              </a:rPr>
              <a:t> definition refers to the number of hours considered full-time. For example, if an agency considers 40 hours full time, and there are two employees working 20 hours per week, those two employees would be 1.0 FTE.</a:t>
            </a:r>
          </a:p>
        </p:txBody>
      </p:sp>
      <p:graphicFrame>
        <p:nvGraphicFramePr>
          <p:cNvPr id="12" name="Chart 11">
            <a:extLst>
              <a:ext uri="{FF2B5EF4-FFF2-40B4-BE49-F238E27FC236}">
                <a16:creationId xmlns:a16="http://schemas.microsoft.com/office/drawing/2014/main" id="{4FB7580D-2489-D84C-A8ED-BF028D4F9A43}"/>
              </a:ext>
            </a:extLst>
          </p:cNvPr>
          <p:cNvGraphicFramePr/>
          <p:nvPr>
            <p:extLst/>
          </p:nvPr>
        </p:nvGraphicFramePr>
        <p:xfrm>
          <a:off x="240349" y="1116203"/>
          <a:ext cx="4251783" cy="4336978"/>
        </p:xfrm>
        <a:graphic>
          <a:graphicData uri="http://schemas.openxmlformats.org/drawingml/2006/chart">
            <c:chart xmlns:c="http://schemas.openxmlformats.org/drawingml/2006/chart" xmlns:r="http://schemas.openxmlformats.org/officeDocument/2006/relationships" r:id="rId4"/>
          </a:graphicData>
        </a:graphic>
      </p:graphicFrame>
      <p:sp>
        <p:nvSpPr>
          <p:cNvPr id="19" name="Rectangle 18">
            <a:extLst>
              <a:ext uri="{FF2B5EF4-FFF2-40B4-BE49-F238E27FC236}">
                <a16:creationId xmlns:a16="http://schemas.microsoft.com/office/drawing/2014/main" id="{37B94E52-9044-2A40-BA86-07F006839A0B}"/>
              </a:ext>
            </a:extLst>
          </p:cNvPr>
          <p:cNvSpPr/>
          <p:nvPr/>
        </p:nvSpPr>
        <p:spPr>
          <a:xfrm>
            <a:off x="4576341" y="5394714"/>
            <a:ext cx="4286801" cy="1077218"/>
          </a:xfrm>
          <a:prstGeom prst="rect">
            <a:avLst/>
          </a:prstGeom>
          <a:solidFill>
            <a:schemeClr val="accent5">
              <a:lumMod val="20000"/>
              <a:lumOff val="80000"/>
            </a:schemeClr>
          </a:solidFill>
          <a:ln>
            <a:solidFill>
              <a:schemeClr val="tx1"/>
            </a:solidFill>
          </a:ln>
        </p:spPr>
        <p:txBody>
          <a:bodyPr wrap="square">
            <a:spAutoFit/>
          </a:bodyPr>
          <a:lstStyle/>
          <a:p>
            <a:r>
              <a:rPr lang="en-US" sz="800" b="1" dirty="0">
                <a:latin typeface="Cambria" panose="02040503050406030204" pitchFamily="18" charset="0"/>
              </a:rPr>
              <a:t>Other Charges </a:t>
            </a:r>
            <a:r>
              <a:rPr lang="en-US" sz="800" dirty="0">
                <a:latin typeface="Cambria" panose="02040503050406030204" pitchFamily="18" charset="0"/>
              </a:rPr>
              <a:t>positions are authorized under R.S. 39:2(5)(b) …</a:t>
            </a:r>
          </a:p>
          <a:p>
            <a:endParaRPr lang="en-US" sz="800" dirty="0">
              <a:latin typeface="Cambria" panose="02040503050406030204" pitchFamily="18" charset="0"/>
            </a:endParaRPr>
          </a:p>
          <a:p>
            <a:r>
              <a:rPr lang="en-US" sz="800" dirty="0">
                <a:latin typeface="Cambria" panose="02040503050406030204" pitchFamily="18" charset="0"/>
              </a:rPr>
              <a:t>(5)(b) "Authorized other charges positions" means the number of positions in an appropriation bill to be funded by the other charges continuing category of the accounting system for the state. The number may be adjusted during a fiscal year in accordance with law.</a:t>
            </a:r>
          </a:p>
          <a:p>
            <a:pPr marL="171450" indent="-171450">
              <a:buFont typeface="Arial" panose="020B0604020202020204" pitchFamily="34" charset="0"/>
              <a:buChar char="•"/>
            </a:pPr>
            <a:r>
              <a:rPr lang="en-US" sz="800" dirty="0">
                <a:latin typeface="Cambria" panose="02040503050406030204" pitchFamily="18" charset="0"/>
              </a:rPr>
              <a:t>[Act 377 of 2013 by Rep. Burrell]</a:t>
            </a:r>
          </a:p>
          <a:p>
            <a:pPr marL="171450" indent="-171450">
              <a:buFont typeface="Arial" panose="020B0604020202020204" pitchFamily="34" charset="0"/>
              <a:buChar char="•"/>
            </a:pPr>
            <a:r>
              <a:rPr lang="en-US" sz="800" dirty="0">
                <a:latin typeface="Cambria" panose="02040503050406030204" pitchFamily="18" charset="0"/>
              </a:rPr>
              <a:t>Positions coded in the Other Charges expenditure category</a:t>
            </a:r>
          </a:p>
          <a:p>
            <a:pPr marL="171450" indent="-171450">
              <a:buFont typeface="Arial" panose="020B0604020202020204" pitchFamily="34" charset="0"/>
              <a:buChar char="•"/>
            </a:pPr>
            <a:r>
              <a:rPr lang="en-US" sz="800" dirty="0">
                <a:latin typeface="Cambria" panose="02040503050406030204" pitchFamily="18" charset="0"/>
              </a:rPr>
              <a:t>These positions are usually associated with federal grants</a:t>
            </a:r>
          </a:p>
        </p:txBody>
      </p:sp>
      <p:sp>
        <p:nvSpPr>
          <p:cNvPr id="14" name="Rectangle 13">
            <a:extLst>
              <a:ext uri="{FF2B5EF4-FFF2-40B4-BE49-F238E27FC236}">
                <a16:creationId xmlns:a16="http://schemas.microsoft.com/office/drawing/2014/main" id="{924A06EA-F021-AE46-BD5C-309DDBADD8D2}"/>
              </a:ext>
            </a:extLst>
          </p:cNvPr>
          <p:cNvSpPr/>
          <p:nvPr/>
        </p:nvSpPr>
        <p:spPr>
          <a:xfrm>
            <a:off x="4576341" y="4753122"/>
            <a:ext cx="4286801" cy="584775"/>
          </a:xfrm>
          <a:prstGeom prst="rect">
            <a:avLst/>
          </a:prstGeom>
          <a:solidFill>
            <a:schemeClr val="accent5">
              <a:lumMod val="20000"/>
              <a:lumOff val="80000"/>
            </a:schemeClr>
          </a:solidFill>
          <a:ln>
            <a:solidFill>
              <a:schemeClr val="tx1"/>
            </a:solidFill>
          </a:ln>
        </p:spPr>
        <p:txBody>
          <a:bodyPr wrap="square">
            <a:spAutoFit/>
          </a:bodyPr>
          <a:lstStyle/>
          <a:p>
            <a:pPr algn="ctr"/>
            <a:r>
              <a:rPr lang="en-US" sz="800" b="1" dirty="0">
                <a:latin typeface="Cambria" panose="02040503050406030204" pitchFamily="18" charset="0"/>
              </a:rPr>
              <a:t>Authorized Positions </a:t>
            </a:r>
            <a:r>
              <a:rPr lang="en-US" sz="800" dirty="0">
                <a:latin typeface="Cambria" panose="02040503050406030204" pitchFamily="18" charset="0"/>
              </a:rPr>
              <a:t>are those referred to in the Table of Organization (or T.O.) for each department. This count includes only those positions paid for from the Salaries expenditure category for the organization units and agencies include in each department’s appropriation. This excludes positions paid for from other expenditure categories, such as wages or per diem.</a:t>
            </a:r>
          </a:p>
        </p:txBody>
      </p:sp>
    </p:spTree>
    <p:extLst>
      <p:ext uri="{BB962C8B-B14F-4D97-AF65-F5344CB8AC3E}">
        <p14:creationId xmlns:p14="http://schemas.microsoft.com/office/powerpoint/2010/main" val="3334415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145523" y="121548"/>
            <a:ext cx="8870317" cy="6614903"/>
            <a:chOff x="145523" y="119068"/>
            <a:chExt cx="8870317" cy="6614903"/>
          </a:xfrm>
        </p:grpSpPr>
        <p:grpSp>
          <p:nvGrpSpPr>
            <p:cNvPr id="9" name="Group 8"/>
            <p:cNvGrpSpPr/>
            <p:nvPr/>
          </p:nvGrpSpPr>
          <p:grpSpPr>
            <a:xfrm>
              <a:off x="145523" y="119068"/>
              <a:ext cx="8870317" cy="6614903"/>
              <a:chOff x="145523" y="119068"/>
              <a:chExt cx="8870317" cy="6614903"/>
            </a:xfrm>
          </p:grpSpPr>
          <p:sp>
            <p:nvSpPr>
              <p:cNvPr id="10" name="Rectangle 9"/>
              <p:cNvSpPr/>
              <p:nvPr/>
            </p:nvSpPr>
            <p:spPr>
              <a:xfrm>
                <a:off x="145523" y="121700"/>
                <a:ext cx="8870316" cy="855743"/>
              </a:xfrm>
              <a:prstGeom prst="rect">
                <a:avLst/>
              </a:prstGeom>
              <a:solidFill>
                <a:srgbClr val="212935"/>
              </a:solidFill>
              <a:ln w="38100" cmpd="sng">
                <a:solidFill>
                  <a:srgbClr val="989605"/>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accent1">
                      <a:lumMod val="75000"/>
                    </a:schemeClr>
                  </a:solidFill>
                </a:endParaRPr>
              </a:p>
            </p:txBody>
          </p:sp>
          <p:sp>
            <p:nvSpPr>
              <p:cNvPr id="11" name="Rectangle 10"/>
              <p:cNvSpPr/>
              <p:nvPr/>
            </p:nvSpPr>
            <p:spPr>
              <a:xfrm>
                <a:off x="145523" y="119068"/>
                <a:ext cx="8870317" cy="6614903"/>
              </a:xfrm>
              <a:prstGeom prst="rect">
                <a:avLst/>
              </a:prstGeom>
              <a:noFill/>
              <a:ln w="38100" cmpd="sng">
                <a:solidFill>
                  <a:srgbClr val="989605"/>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pic>
          <p:nvPicPr>
            <p:cNvPr id="13" name="Picture 12" descr="BraidedSeal.gi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0921" y="150292"/>
              <a:ext cx="773715" cy="789834"/>
            </a:xfrm>
            <a:prstGeom prst="rect">
              <a:avLst/>
            </a:prstGeom>
            <a:solidFill>
              <a:srgbClr val="212935"/>
            </a:solidFill>
            <a:ln>
              <a:noFill/>
            </a:ln>
          </p:spPr>
        </p:pic>
      </p:grpSp>
      <p:sp>
        <p:nvSpPr>
          <p:cNvPr id="7" name="Rectangle 6"/>
          <p:cNvSpPr/>
          <p:nvPr/>
        </p:nvSpPr>
        <p:spPr>
          <a:xfrm>
            <a:off x="2702103" y="213497"/>
            <a:ext cx="5024063" cy="677108"/>
          </a:xfrm>
          <a:prstGeom prst="rect">
            <a:avLst/>
          </a:prstGeom>
        </p:spPr>
        <p:txBody>
          <a:bodyPr wrap="square">
            <a:spAutoFit/>
          </a:bodyPr>
          <a:lstStyle/>
          <a:p>
            <a:pPr algn="ctr"/>
            <a:r>
              <a:rPr lang="en-US" sz="2400" dirty="0">
                <a:solidFill>
                  <a:srgbClr val="FFFFCC"/>
                </a:solidFill>
                <a:latin typeface="Cambria"/>
                <a:cs typeface="Cambria"/>
              </a:rPr>
              <a:t>Office of Financial Institutions</a:t>
            </a:r>
          </a:p>
          <a:p>
            <a:pPr algn="ctr"/>
            <a:r>
              <a:rPr lang="en-US" sz="1400" dirty="0">
                <a:solidFill>
                  <a:srgbClr val="FFFFCC"/>
                </a:solidFill>
                <a:latin typeface="Cambria"/>
                <a:cs typeface="Cambria"/>
              </a:rPr>
              <a:t>Related Employment Information</a:t>
            </a:r>
          </a:p>
        </p:txBody>
      </p:sp>
      <p:sp>
        <p:nvSpPr>
          <p:cNvPr id="8" name="Slide Number Placeholder 1"/>
          <p:cNvSpPr txBox="1">
            <a:spLocks/>
          </p:cNvSpPr>
          <p:nvPr/>
        </p:nvSpPr>
        <p:spPr>
          <a:xfrm>
            <a:off x="8601143" y="6490951"/>
            <a:ext cx="414697" cy="243961"/>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ECD700F-06CF-8943-A234-B60CC71AB37E}" type="slidenum">
              <a:rPr lang="en-US" sz="1000" i="1" smtClean="0">
                <a:solidFill>
                  <a:srgbClr val="4F81BD"/>
                </a:solidFill>
                <a:latin typeface="Bernard MT Condensed"/>
                <a:cs typeface="Bernard MT Condensed"/>
              </a:rPr>
              <a:pPr/>
              <a:t>8</a:t>
            </a:fld>
            <a:endParaRPr lang="en-US" sz="1000" i="1" dirty="0">
              <a:solidFill>
                <a:srgbClr val="4F81BD"/>
              </a:solidFill>
              <a:latin typeface="Bernard MT Condensed"/>
              <a:cs typeface="Bernard MT Condensed"/>
            </a:endParaRPr>
          </a:p>
        </p:txBody>
      </p:sp>
      <p:graphicFrame>
        <p:nvGraphicFramePr>
          <p:cNvPr id="5" name="Table 4"/>
          <p:cNvGraphicFramePr>
            <a:graphicFrameLocks noGrp="1"/>
          </p:cNvGraphicFramePr>
          <p:nvPr>
            <p:extLst>
              <p:ext uri="{D42A27DB-BD31-4B8C-83A1-F6EECF244321}">
                <p14:modId xmlns:p14="http://schemas.microsoft.com/office/powerpoint/2010/main" val="1982054806"/>
              </p:ext>
            </p:extLst>
          </p:nvPr>
        </p:nvGraphicFramePr>
        <p:xfrm>
          <a:off x="550104" y="1848732"/>
          <a:ext cx="5244324" cy="1969224"/>
        </p:xfrm>
        <a:graphic>
          <a:graphicData uri="http://schemas.openxmlformats.org/drawingml/2006/table">
            <a:tbl>
              <a:tblPr firstRow="1" bandRow="1">
                <a:tableStyleId>{5C22544A-7EE6-4342-B048-85BDC9FD1C3A}</a:tableStyleId>
              </a:tblPr>
              <a:tblGrid>
                <a:gridCol w="1132400">
                  <a:extLst>
                    <a:ext uri="{9D8B030D-6E8A-4147-A177-3AD203B41FA5}">
                      <a16:colId xmlns:a16="http://schemas.microsoft.com/office/drawing/2014/main" val="784179249"/>
                    </a:ext>
                  </a:extLst>
                </a:gridCol>
                <a:gridCol w="1027981">
                  <a:extLst>
                    <a:ext uri="{9D8B030D-6E8A-4147-A177-3AD203B41FA5}">
                      <a16:colId xmlns:a16="http://schemas.microsoft.com/office/drawing/2014/main" val="2299740999"/>
                    </a:ext>
                  </a:extLst>
                </a:gridCol>
                <a:gridCol w="1027981">
                  <a:extLst>
                    <a:ext uri="{9D8B030D-6E8A-4147-A177-3AD203B41FA5}">
                      <a16:colId xmlns:a16="http://schemas.microsoft.com/office/drawing/2014/main" val="3173344423"/>
                    </a:ext>
                  </a:extLst>
                </a:gridCol>
                <a:gridCol w="970481">
                  <a:extLst>
                    <a:ext uri="{9D8B030D-6E8A-4147-A177-3AD203B41FA5}">
                      <a16:colId xmlns:a16="http://schemas.microsoft.com/office/drawing/2014/main" val="2744583258"/>
                    </a:ext>
                  </a:extLst>
                </a:gridCol>
                <a:gridCol w="1085481">
                  <a:extLst>
                    <a:ext uri="{9D8B030D-6E8A-4147-A177-3AD203B41FA5}">
                      <a16:colId xmlns:a16="http://schemas.microsoft.com/office/drawing/2014/main" val="104981444"/>
                    </a:ext>
                  </a:extLst>
                </a:gridCol>
              </a:tblGrid>
              <a:tr h="464102">
                <a:tc>
                  <a:txBody>
                    <a:bodyPr/>
                    <a:lstStyle/>
                    <a:p>
                      <a:pPr algn="ctr"/>
                      <a:r>
                        <a:rPr lang="en-US" sz="1000" dirty="0">
                          <a:solidFill>
                            <a:schemeClr val="bg1"/>
                          </a:solidFill>
                          <a:latin typeface="Cambria" panose="02040503050406030204" pitchFamily="18" charset="0"/>
                          <a:ea typeface="Cambria" panose="02040503050406030204" pitchFamily="18" charset="0"/>
                        </a:rPr>
                        <a:t>Personal Services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algn="ctr"/>
                      <a:r>
                        <a:rPr lang="en-US" sz="1000" dirty="0">
                          <a:solidFill>
                            <a:schemeClr val="bg1"/>
                          </a:solidFill>
                          <a:latin typeface="Cambria" panose="02040503050406030204" pitchFamily="18" charset="0"/>
                          <a:ea typeface="Cambria" panose="02040503050406030204" pitchFamily="18" charset="0"/>
                        </a:rPr>
                        <a:t>2020 </a:t>
                      </a:r>
                    </a:p>
                    <a:p>
                      <a:pPr algn="ctr"/>
                      <a:r>
                        <a:rPr lang="en-US" sz="1000" dirty="0">
                          <a:solidFill>
                            <a:schemeClr val="bg1"/>
                          </a:solidFill>
                          <a:latin typeface="Cambria" panose="02040503050406030204" pitchFamily="18" charset="0"/>
                          <a:ea typeface="Cambria" panose="02040503050406030204" pitchFamily="18" charset="0"/>
                        </a:rPr>
                        <a:t>Actual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algn="ctr"/>
                      <a:r>
                        <a:rPr lang="en-US" sz="1000" dirty="0">
                          <a:solidFill>
                            <a:schemeClr val="bg1"/>
                          </a:solidFill>
                          <a:latin typeface="Cambria" panose="02040503050406030204" pitchFamily="18" charset="0"/>
                          <a:ea typeface="Cambria" panose="02040503050406030204" pitchFamily="18" charset="0"/>
                        </a:rPr>
                        <a:t>2021 </a:t>
                      </a:r>
                    </a:p>
                    <a:p>
                      <a:pPr algn="ctr"/>
                      <a:r>
                        <a:rPr lang="en-US" sz="1000" dirty="0">
                          <a:solidFill>
                            <a:schemeClr val="bg1"/>
                          </a:solidFill>
                          <a:latin typeface="Cambria" panose="02040503050406030204" pitchFamily="18" charset="0"/>
                          <a:ea typeface="Cambria" panose="02040503050406030204" pitchFamily="18" charset="0"/>
                        </a:rPr>
                        <a:t>Actual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algn="ctr"/>
                      <a:r>
                        <a:rPr lang="en-US" sz="1000" dirty="0">
                          <a:solidFill>
                            <a:schemeClr val="bg1"/>
                          </a:solidFill>
                          <a:latin typeface="Cambria" panose="02040503050406030204" pitchFamily="18" charset="0"/>
                          <a:ea typeface="Cambria" panose="02040503050406030204" pitchFamily="18" charset="0"/>
                        </a:rPr>
                        <a:t>2022 </a:t>
                      </a:r>
                    </a:p>
                    <a:p>
                      <a:pPr algn="ctr"/>
                      <a:r>
                        <a:rPr lang="en-US" sz="1000" dirty="0">
                          <a:solidFill>
                            <a:schemeClr val="bg1"/>
                          </a:solidFill>
                          <a:latin typeface="Cambria" panose="02040503050406030204" pitchFamily="18" charset="0"/>
                          <a:ea typeface="Cambria" panose="02040503050406030204" pitchFamily="18" charset="0"/>
                        </a:rPr>
                        <a:t>Enacted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algn="ctr"/>
                      <a:r>
                        <a:rPr lang="en-US" sz="1000" dirty="0">
                          <a:solidFill>
                            <a:schemeClr val="bg1"/>
                          </a:solidFill>
                          <a:latin typeface="Cambria" panose="02040503050406030204" pitchFamily="18" charset="0"/>
                          <a:ea typeface="Cambria" panose="02040503050406030204" pitchFamily="18" charset="0"/>
                        </a:rPr>
                        <a:t>2023 Recommended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extLst>
                  <a:ext uri="{0D108BD9-81ED-4DB2-BD59-A6C34878D82A}">
                    <a16:rowId xmlns:a16="http://schemas.microsoft.com/office/drawing/2014/main" val="3323226751"/>
                  </a:ext>
                </a:extLst>
              </a:tr>
              <a:tr h="264446">
                <a:tc>
                  <a:txBody>
                    <a:bodyPr/>
                    <a:lstStyle/>
                    <a:p>
                      <a:r>
                        <a:rPr lang="en-US" sz="1050" dirty="0">
                          <a:latin typeface="Cambria" panose="02040503050406030204" pitchFamily="18" charset="0"/>
                          <a:ea typeface="Cambria" panose="02040503050406030204" pitchFamily="18" charset="0"/>
                        </a:rPr>
                        <a:t>Salaries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000" dirty="0">
                          <a:solidFill>
                            <a:schemeClr val="tx1"/>
                          </a:solidFill>
                          <a:latin typeface="Cambria" panose="02040503050406030204" pitchFamily="18" charset="0"/>
                          <a:ea typeface="Cambria" panose="02040503050406030204" pitchFamily="18" charset="0"/>
                        </a:rPr>
                        <a:t>$6,152,884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000" dirty="0" smtClean="0">
                          <a:solidFill>
                            <a:schemeClr val="tx1"/>
                          </a:solidFill>
                          <a:latin typeface="Cambria" panose="02040503050406030204" pitchFamily="18" charset="0"/>
                          <a:ea typeface="Cambria" panose="02040503050406030204" pitchFamily="18" charset="0"/>
                        </a:rPr>
                        <a:t>$5,807,269</a:t>
                      </a:r>
                      <a:endParaRPr lang="en-US" sz="1000" dirty="0">
                        <a:solidFill>
                          <a:schemeClr val="tx1"/>
                        </a:solidFill>
                        <a:latin typeface="Cambria" panose="02040503050406030204" pitchFamily="18" charset="0"/>
                        <a:ea typeface="Cambria" panose="0204050305040603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000" dirty="0">
                          <a:solidFill>
                            <a:schemeClr val="tx1"/>
                          </a:solidFill>
                          <a:latin typeface="Cambria" panose="02040503050406030204" pitchFamily="18" charset="0"/>
                          <a:ea typeface="Cambria" panose="02040503050406030204" pitchFamily="18" charset="0"/>
                        </a:rPr>
                        <a:t>$7,688,998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000" dirty="0">
                          <a:solidFill>
                            <a:schemeClr val="tx1"/>
                          </a:solidFill>
                          <a:latin typeface="Cambria" panose="02040503050406030204" pitchFamily="18" charset="0"/>
                          <a:ea typeface="Cambria" panose="02040503050406030204" pitchFamily="18" charset="0"/>
                        </a:rPr>
                        <a:t>$7,651,457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05709598"/>
                  </a:ext>
                </a:extLst>
              </a:tr>
              <a:tr h="346530">
                <a:tc>
                  <a:txBody>
                    <a:bodyPr/>
                    <a:lstStyle/>
                    <a:p>
                      <a:r>
                        <a:rPr lang="en-US" sz="1050" dirty="0">
                          <a:latin typeface="Cambria" panose="02040503050406030204" pitchFamily="18" charset="0"/>
                          <a:ea typeface="Cambria" panose="02040503050406030204" pitchFamily="18" charset="0"/>
                        </a:rPr>
                        <a:t>Other Compensation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000" dirty="0">
                          <a:solidFill>
                            <a:schemeClr val="tx1"/>
                          </a:solidFill>
                          <a:latin typeface="Cambria" panose="02040503050406030204" pitchFamily="18" charset="0"/>
                          <a:ea typeface="Cambria" panose="02040503050406030204" pitchFamily="18" charset="0"/>
                        </a:rPr>
                        <a:t>$60,704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000" dirty="0" smtClean="0">
                          <a:solidFill>
                            <a:schemeClr val="tx1"/>
                          </a:solidFill>
                          <a:latin typeface="Cambria" panose="02040503050406030204" pitchFamily="18" charset="0"/>
                          <a:ea typeface="Cambria" panose="02040503050406030204" pitchFamily="18" charset="0"/>
                        </a:rPr>
                        <a:t>$58,940</a:t>
                      </a:r>
                      <a:endParaRPr lang="en-US" sz="1000" dirty="0">
                        <a:solidFill>
                          <a:schemeClr val="tx1"/>
                        </a:solidFill>
                        <a:latin typeface="Cambria" panose="02040503050406030204" pitchFamily="18" charset="0"/>
                        <a:ea typeface="Cambria" panose="0204050305040603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000" dirty="0">
                          <a:solidFill>
                            <a:schemeClr val="tx1"/>
                          </a:solidFill>
                          <a:latin typeface="Cambria" panose="02040503050406030204" pitchFamily="18" charset="0"/>
                          <a:ea typeface="Cambria" panose="02040503050406030204" pitchFamily="18" charset="0"/>
                        </a:rPr>
                        <a:t>$57,328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000" dirty="0">
                          <a:solidFill>
                            <a:schemeClr val="tx1"/>
                          </a:solidFill>
                          <a:latin typeface="Cambria" panose="02040503050406030204" pitchFamily="18" charset="0"/>
                          <a:ea typeface="Cambria" panose="02040503050406030204" pitchFamily="18" charset="0"/>
                        </a:rPr>
                        <a:t>$57,328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32157437"/>
                  </a:ext>
                </a:extLst>
              </a:tr>
              <a:tr h="346530">
                <a:tc>
                  <a:txBody>
                    <a:bodyPr/>
                    <a:lstStyle/>
                    <a:p>
                      <a:r>
                        <a:rPr lang="en-US" sz="1050" dirty="0">
                          <a:solidFill>
                            <a:schemeClr val="tx1"/>
                          </a:solidFill>
                          <a:latin typeface="Cambria" panose="02040503050406030204" pitchFamily="18" charset="0"/>
                          <a:ea typeface="Cambria" panose="02040503050406030204" pitchFamily="18" charset="0"/>
                        </a:rPr>
                        <a:t>Related Benefits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000" dirty="0">
                          <a:solidFill>
                            <a:schemeClr val="tx1"/>
                          </a:solidFill>
                          <a:latin typeface="Cambria" panose="02040503050406030204" pitchFamily="18" charset="0"/>
                          <a:ea typeface="Cambria" panose="02040503050406030204" pitchFamily="18" charset="0"/>
                        </a:rPr>
                        <a:t>$3,414,729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000" dirty="0" smtClean="0">
                          <a:solidFill>
                            <a:schemeClr val="tx1"/>
                          </a:solidFill>
                          <a:latin typeface="Cambria" panose="02040503050406030204" pitchFamily="18" charset="0"/>
                          <a:ea typeface="Cambria" panose="02040503050406030204" pitchFamily="18" charset="0"/>
                        </a:rPr>
                        <a:t>$3,519,194</a:t>
                      </a:r>
                      <a:endParaRPr lang="en-US" sz="1000" dirty="0">
                        <a:solidFill>
                          <a:schemeClr val="tx1"/>
                        </a:solidFill>
                        <a:latin typeface="Cambria" panose="02040503050406030204" pitchFamily="18" charset="0"/>
                        <a:ea typeface="Cambria" panose="0204050305040603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000" dirty="0">
                          <a:solidFill>
                            <a:schemeClr val="tx1"/>
                          </a:solidFill>
                          <a:latin typeface="Cambria" panose="02040503050406030204" pitchFamily="18" charset="0"/>
                          <a:ea typeface="Cambria" panose="02040503050406030204" pitchFamily="18" charset="0"/>
                        </a:rPr>
                        <a:t>$4,747,032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000" dirty="0">
                          <a:solidFill>
                            <a:schemeClr val="tx1"/>
                          </a:solidFill>
                          <a:latin typeface="Cambria" panose="02040503050406030204" pitchFamily="18" charset="0"/>
                          <a:ea typeface="Cambria" panose="02040503050406030204" pitchFamily="18" charset="0"/>
                        </a:rPr>
                        <a:t>$4,810,473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3342898753"/>
                  </a:ext>
                </a:extLst>
              </a:tr>
              <a:tr h="482666">
                <a:tc>
                  <a:txBody>
                    <a:bodyPr/>
                    <a:lstStyle/>
                    <a:p>
                      <a:pPr algn="r"/>
                      <a:r>
                        <a:rPr lang="en-US" sz="1050" b="1" dirty="0">
                          <a:latin typeface="Cambria" panose="02040503050406030204" pitchFamily="18" charset="0"/>
                          <a:ea typeface="Cambria" panose="02040503050406030204" pitchFamily="18" charset="0"/>
                        </a:rPr>
                        <a:t>Total Personal Services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a:r>
                        <a:rPr lang="en-US" sz="1000" b="0" dirty="0">
                          <a:solidFill>
                            <a:schemeClr val="tx1"/>
                          </a:solidFill>
                          <a:latin typeface="Cambria" panose="02040503050406030204" pitchFamily="18" charset="0"/>
                          <a:ea typeface="Cambria" panose="02040503050406030204" pitchFamily="18" charset="0"/>
                        </a:rPr>
                        <a:t>$9,628,317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a:r>
                        <a:rPr lang="en-US" sz="1000" b="0" dirty="0" smtClean="0">
                          <a:solidFill>
                            <a:schemeClr val="tx1"/>
                          </a:solidFill>
                          <a:latin typeface="Cambria" panose="02040503050406030204" pitchFamily="18" charset="0"/>
                          <a:ea typeface="Cambria" panose="02040503050406030204" pitchFamily="18" charset="0"/>
                        </a:rPr>
                        <a:t>$9,385,402</a:t>
                      </a:r>
                      <a:endParaRPr lang="en-US" sz="1000" b="0" dirty="0">
                        <a:solidFill>
                          <a:schemeClr val="tx1"/>
                        </a:solidFill>
                        <a:latin typeface="Cambria" panose="02040503050406030204" pitchFamily="18" charset="0"/>
                        <a:ea typeface="Cambria" panose="0204050305040603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a:r>
                        <a:rPr lang="en-US" sz="1000" b="0" dirty="0">
                          <a:solidFill>
                            <a:schemeClr val="tx1"/>
                          </a:solidFill>
                          <a:latin typeface="Cambria" panose="02040503050406030204" pitchFamily="18" charset="0"/>
                          <a:ea typeface="Cambria" panose="02040503050406030204" pitchFamily="18" charset="0"/>
                        </a:rPr>
                        <a:t>$12,493,358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r"/>
                      <a:r>
                        <a:rPr lang="en-US" sz="1000" b="0" dirty="0">
                          <a:solidFill>
                            <a:schemeClr val="tx1"/>
                          </a:solidFill>
                          <a:latin typeface="Cambria" panose="02040503050406030204" pitchFamily="18" charset="0"/>
                          <a:ea typeface="Cambria" panose="02040503050406030204" pitchFamily="18" charset="0"/>
                        </a:rPr>
                        <a:t>$12,519,258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802896283"/>
                  </a:ext>
                </a:extLst>
              </a:tr>
            </a:tbl>
          </a:graphicData>
        </a:graphic>
      </p:graphicFrame>
      <p:graphicFrame>
        <p:nvGraphicFramePr>
          <p:cNvPr id="219" name="Table 218"/>
          <p:cNvGraphicFramePr>
            <a:graphicFrameLocks noGrp="1"/>
          </p:cNvGraphicFramePr>
          <p:nvPr>
            <p:extLst/>
          </p:nvPr>
        </p:nvGraphicFramePr>
        <p:xfrm>
          <a:off x="557778" y="3974887"/>
          <a:ext cx="5244326" cy="1615440"/>
        </p:xfrm>
        <a:graphic>
          <a:graphicData uri="http://schemas.openxmlformats.org/drawingml/2006/table">
            <a:tbl>
              <a:tblPr firstRow="1" bandRow="1">
                <a:tableStyleId>{5C22544A-7EE6-4342-B048-85BDC9FD1C3A}</a:tableStyleId>
              </a:tblPr>
              <a:tblGrid>
                <a:gridCol w="2214388">
                  <a:extLst>
                    <a:ext uri="{9D8B030D-6E8A-4147-A177-3AD203B41FA5}">
                      <a16:colId xmlns:a16="http://schemas.microsoft.com/office/drawing/2014/main" val="2509302048"/>
                    </a:ext>
                  </a:extLst>
                </a:gridCol>
                <a:gridCol w="1852096">
                  <a:extLst>
                    <a:ext uri="{9D8B030D-6E8A-4147-A177-3AD203B41FA5}">
                      <a16:colId xmlns:a16="http://schemas.microsoft.com/office/drawing/2014/main" val="4261577597"/>
                    </a:ext>
                  </a:extLst>
                </a:gridCol>
                <a:gridCol w="1177842">
                  <a:extLst>
                    <a:ext uri="{9D8B030D-6E8A-4147-A177-3AD203B41FA5}">
                      <a16:colId xmlns:a16="http://schemas.microsoft.com/office/drawing/2014/main" val="3613605964"/>
                    </a:ext>
                  </a:extLst>
                </a:gridCol>
              </a:tblGrid>
              <a:tr h="388615">
                <a:tc>
                  <a:txBody>
                    <a:bodyPr/>
                    <a:lstStyle/>
                    <a:p>
                      <a:pPr algn="ctr"/>
                      <a:r>
                        <a:rPr lang="en-US" sz="1000" dirty="0">
                          <a:solidFill>
                            <a:schemeClr val="tx1"/>
                          </a:solidFill>
                          <a:latin typeface="Cambria" panose="02040503050406030204" pitchFamily="18" charset="0"/>
                        </a:rPr>
                        <a:t>Related Benefits </a:t>
                      </a:r>
                    </a:p>
                    <a:p>
                      <a:pPr algn="ctr"/>
                      <a:r>
                        <a:rPr lang="en-US" sz="1000" dirty="0">
                          <a:solidFill>
                            <a:schemeClr val="tx1"/>
                          </a:solidFill>
                          <a:latin typeface="Cambria" panose="02040503050406030204" pitchFamily="18" charset="0"/>
                        </a:rPr>
                        <a:t>FY23 Recommended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B188"/>
                    </a:solidFill>
                  </a:tcPr>
                </a:tc>
                <a:tc>
                  <a:txBody>
                    <a:bodyPr/>
                    <a:lstStyle/>
                    <a:p>
                      <a:pPr algn="ctr"/>
                      <a:r>
                        <a:rPr lang="en-US" sz="1000" dirty="0">
                          <a:solidFill>
                            <a:schemeClr val="tx1"/>
                          </a:solidFill>
                          <a:latin typeface="Cambria" panose="02040503050406030204" pitchFamily="18" charset="0"/>
                        </a:rPr>
                        <a:t>Total Funding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B188"/>
                    </a:solidFill>
                  </a:tcPr>
                </a:tc>
                <a:tc>
                  <a:txBody>
                    <a:bodyPr/>
                    <a:lstStyle/>
                    <a:p>
                      <a:pPr algn="ctr"/>
                      <a:r>
                        <a:rPr lang="en-US" sz="1000" dirty="0">
                          <a:solidFill>
                            <a:schemeClr val="tx1"/>
                          </a:solidFill>
                          <a:latin typeface="Cambria" panose="02040503050406030204" pitchFamily="18"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BB188"/>
                    </a:solidFill>
                  </a:tcPr>
                </a:tc>
                <a:extLst>
                  <a:ext uri="{0D108BD9-81ED-4DB2-BD59-A6C34878D82A}">
                    <a16:rowId xmlns:a16="http://schemas.microsoft.com/office/drawing/2014/main" val="2591445500"/>
                  </a:ext>
                </a:extLst>
              </a:tr>
              <a:tr h="242981">
                <a:tc>
                  <a:txBody>
                    <a:bodyPr/>
                    <a:lstStyle/>
                    <a:p>
                      <a:r>
                        <a:rPr lang="en-US" sz="1000" dirty="0">
                          <a:latin typeface="Cambria" panose="02040503050406030204" pitchFamily="18" charset="0"/>
                        </a:rPr>
                        <a:t>Total Related Benefits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000" dirty="0">
                          <a:solidFill>
                            <a:schemeClr val="tx1"/>
                          </a:solidFill>
                          <a:latin typeface="Cambria" panose="02040503050406030204" pitchFamily="18" charset="0"/>
                          <a:ea typeface="Cambria" panose="02040503050406030204" pitchFamily="18" charset="0"/>
                        </a:rPr>
                        <a:t>$4,810,473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2CD"/>
                    </a:solidFill>
                  </a:tcPr>
                </a:tc>
                <a:tc>
                  <a:txBody>
                    <a:bodyPr/>
                    <a:lstStyle/>
                    <a:p>
                      <a:pPr algn="r"/>
                      <a:endParaRPr lang="en-US" sz="1000" dirty="0">
                        <a:latin typeface="Cambria" panose="0204050305040603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3459741523"/>
                  </a:ext>
                </a:extLst>
              </a:tr>
              <a:tr h="178424">
                <a:tc>
                  <a:txBody>
                    <a:bodyPr/>
                    <a:lstStyle/>
                    <a:p>
                      <a:r>
                        <a:rPr lang="en-US" sz="1000" dirty="0">
                          <a:latin typeface="Cambria" panose="02040503050406030204" pitchFamily="18" charset="0"/>
                        </a:rPr>
                        <a:t>UAL payments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000" dirty="0">
                          <a:effectLst/>
                          <a:latin typeface="Cambria" panose="02040503050406030204" pitchFamily="18" charset="0"/>
                        </a:rPr>
                        <a:t>$2,561,229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000" dirty="0">
                          <a:latin typeface="Cambria" panose="02040503050406030204" pitchFamily="18" charset="0"/>
                        </a:rPr>
                        <a:t>53%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84645930"/>
                  </a:ext>
                </a:extLst>
              </a:tr>
              <a:tr h="242981">
                <a:tc>
                  <a:txBody>
                    <a:bodyPr/>
                    <a:lstStyle/>
                    <a:p>
                      <a:r>
                        <a:rPr lang="en-US" sz="1000" dirty="0">
                          <a:latin typeface="Cambria" panose="02040503050406030204" pitchFamily="18" charset="0"/>
                        </a:rPr>
                        <a:t>Retiree Health Benefits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000" dirty="0">
                          <a:effectLst/>
                          <a:latin typeface="Cambria" panose="02040503050406030204" pitchFamily="18" charset="0"/>
                        </a:rPr>
                        <a:t>$995,240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sz="1000" dirty="0">
                        <a:latin typeface="Cambria" panose="0204050305040603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1523780902"/>
                  </a:ext>
                </a:extLst>
              </a:tr>
              <a:tr h="242981">
                <a:tc>
                  <a:txBody>
                    <a:bodyPr/>
                    <a:lstStyle/>
                    <a:p>
                      <a:r>
                        <a:rPr lang="en-US" sz="1000" dirty="0">
                          <a:latin typeface="Cambria" panose="02040503050406030204" pitchFamily="18" charset="0"/>
                        </a:rPr>
                        <a:t>Remaining Benefits*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000" dirty="0">
                          <a:effectLst/>
                          <a:latin typeface="Cambria" panose="02040503050406030204" pitchFamily="18" charset="0"/>
                        </a:rPr>
                        <a:t>$1,254,004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sz="1000" dirty="0">
                        <a:latin typeface="Cambria" panose="0204050305040603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3958153"/>
                  </a:ext>
                </a:extLst>
              </a:tr>
              <a:tr h="242981">
                <a:tc>
                  <a:txBody>
                    <a:bodyPr/>
                    <a:lstStyle/>
                    <a:p>
                      <a:r>
                        <a:rPr lang="en-US" sz="1000" dirty="0">
                          <a:latin typeface="Cambria" panose="02040503050406030204" pitchFamily="18" charset="0"/>
                        </a:rPr>
                        <a:t>Means of Finance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000" dirty="0">
                          <a:latin typeface="Cambria" panose="02040503050406030204" pitchFamily="18" charset="0"/>
                        </a:rPr>
                        <a:t>General Fund = 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sz="1000" dirty="0">
                          <a:latin typeface="Cambria" panose="02040503050406030204" pitchFamily="18" charset="0"/>
                        </a:rPr>
                        <a:t>Other = 100%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74872040"/>
                  </a:ext>
                </a:extLst>
              </a:tr>
            </a:tbl>
          </a:graphicData>
        </a:graphic>
      </p:graphicFrame>
      <p:sp>
        <p:nvSpPr>
          <p:cNvPr id="221" name="TextBox 220"/>
          <p:cNvSpPr txBox="1"/>
          <p:nvPr/>
        </p:nvSpPr>
        <p:spPr>
          <a:xfrm>
            <a:off x="6058577" y="2431970"/>
            <a:ext cx="2765245" cy="369332"/>
          </a:xfrm>
          <a:prstGeom prst="rect">
            <a:avLst/>
          </a:prstGeom>
          <a:solidFill>
            <a:srgbClr val="F0F5FA"/>
          </a:solidFill>
          <a:ln>
            <a:solidFill>
              <a:schemeClr val="tx1"/>
            </a:solidFill>
          </a:ln>
        </p:spPr>
        <p:txBody>
          <a:bodyPr wrap="square" rtlCol="0">
            <a:spAutoFit/>
          </a:bodyPr>
          <a:lstStyle/>
          <a:p>
            <a:pPr algn="ctr"/>
            <a:r>
              <a:rPr lang="en-US" sz="900" i="1" dirty="0">
                <a:latin typeface="Cambria" panose="02040503050406030204" pitchFamily="18" charset="0"/>
              </a:rPr>
              <a:t>Examples of Other Compensation include pay for WAE employees, part-time employees, student workers, etc.</a:t>
            </a:r>
          </a:p>
        </p:txBody>
      </p:sp>
      <p:sp>
        <p:nvSpPr>
          <p:cNvPr id="3" name="TextBox 2">
            <a:extLst>
              <a:ext uri="{FF2B5EF4-FFF2-40B4-BE49-F238E27FC236}">
                <a16:creationId xmlns:a16="http://schemas.microsoft.com/office/drawing/2014/main" id="{592AA37A-F46B-324D-9BB1-8A0CDBFECC0F}"/>
              </a:ext>
            </a:extLst>
          </p:cNvPr>
          <p:cNvSpPr txBox="1"/>
          <p:nvPr/>
        </p:nvSpPr>
        <p:spPr>
          <a:xfrm>
            <a:off x="550104" y="5747259"/>
            <a:ext cx="3272931" cy="784830"/>
          </a:xfrm>
          <a:prstGeom prst="rect">
            <a:avLst/>
          </a:prstGeom>
          <a:solidFill>
            <a:schemeClr val="bg2"/>
          </a:solidFill>
          <a:ln>
            <a:solidFill>
              <a:schemeClr val="tx1"/>
            </a:solidFill>
          </a:ln>
        </p:spPr>
        <p:txBody>
          <a:bodyPr wrap="square" rtlCol="0">
            <a:spAutoFit/>
          </a:bodyPr>
          <a:lstStyle/>
          <a:p>
            <a:pPr algn="just"/>
            <a:r>
              <a:rPr lang="en-US" sz="900" i="1" dirty="0">
                <a:latin typeface="Cambria" panose="02040503050406030204" pitchFamily="18" charset="0"/>
              </a:rPr>
              <a:t>* Remaining Benefits include employer contribution to authorized positions’ retirement, health, Medicare, FICA, Emoluments etc. The authorized positions include authorized T.O. positions and authorized other charges positions, both filled and vacant.</a:t>
            </a:r>
          </a:p>
        </p:txBody>
      </p:sp>
      <p:sp>
        <p:nvSpPr>
          <p:cNvPr id="17" name="TextBox 16">
            <a:extLst>
              <a:ext uri="{FF2B5EF4-FFF2-40B4-BE49-F238E27FC236}">
                <a16:creationId xmlns:a16="http://schemas.microsoft.com/office/drawing/2014/main" id="{9F13918C-ED71-D647-8121-6A490B03B3E1}"/>
              </a:ext>
            </a:extLst>
          </p:cNvPr>
          <p:cNvSpPr txBox="1"/>
          <p:nvPr/>
        </p:nvSpPr>
        <p:spPr>
          <a:xfrm>
            <a:off x="4149732" y="5939619"/>
            <a:ext cx="1652372" cy="400110"/>
          </a:xfrm>
          <a:prstGeom prst="rect">
            <a:avLst/>
          </a:prstGeom>
          <a:solidFill>
            <a:srgbClr val="FFF2CC"/>
          </a:solidFill>
          <a:ln w="12700">
            <a:solidFill>
              <a:schemeClr val="tx1"/>
            </a:solidFill>
          </a:ln>
        </p:spPr>
        <p:txBody>
          <a:bodyPr wrap="square" rtlCol="0">
            <a:spAutoFit/>
          </a:bodyPr>
          <a:lstStyle/>
          <a:p>
            <a:pPr algn="ctr"/>
            <a:r>
              <a:rPr lang="en-US" sz="1000" dirty="0">
                <a:latin typeface="Cambria" panose="02040503050406030204" pitchFamily="18" charset="0"/>
              </a:rPr>
              <a:t>Other Charges Benefits</a:t>
            </a:r>
          </a:p>
          <a:p>
            <a:pPr algn="ctr"/>
            <a:r>
              <a:rPr lang="en-US" sz="1000" dirty="0">
                <a:latin typeface="Cambria" panose="02040503050406030204" pitchFamily="18" charset="0"/>
              </a:rPr>
              <a:t>$0</a:t>
            </a:r>
          </a:p>
        </p:txBody>
      </p:sp>
      <p:sp>
        <p:nvSpPr>
          <p:cNvPr id="4" name="TextBox 3">
            <a:extLst>
              <a:ext uri="{FF2B5EF4-FFF2-40B4-BE49-F238E27FC236}">
                <a16:creationId xmlns:a16="http://schemas.microsoft.com/office/drawing/2014/main" id="{870310CA-3171-CA43-B0A6-C4BA2B49502A}"/>
              </a:ext>
            </a:extLst>
          </p:cNvPr>
          <p:cNvSpPr txBox="1"/>
          <p:nvPr/>
        </p:nvSpPr>
        <p:spPr>
          <a:xfrm>
            <a:off x="6058577" y="1844691"/>
            <a:ext cx="2765245" cy="261610"/>
          </a:xfrm>
          <a:prstGeom prst="rect">
            <a:avLst/>
          </a:prstGeom>
          <a:solidFill>
            <a:schemeClr val="accent6">
              <a:lumMod val="20000"/>
              <a:lumOff val="80000"/>
            </a:schemeClr>
          </a:solidFill>
          <a:ln>
            <a:solidFill>
              <a:schemeClr val="tx1"/>
            </a:solidFill>
          </a:ln>
        </p:spPr>
        <p:txBody>
          <a:bodyPr wrap="square" rtlCol="0">
            <a:spAutoFit/>
          </a:bodyPr>
          <a:lstStyle/>
          <a:p>
            <a:pPr algn="ctr"/>
            <a:r>
              <a:rPr lang="en-US" sz="1100" dirty="0">
                <a:latin typeface="Cambria" panose="02040503050406030204" pitchFamily="18" charset="0"/>
              </a:rPr>
              <a:t>Average T.O Salary = </a:t>
            </a:r>
            <a:r>
              <a:rPr lang="en-US" sz="1100" dirty="0" smtClean="0">
                <a:latin typeface="Cambria" panose="02040503050406030204" pitchFamily="18" charset="0"/>
              </a:rPr>
              <a:t>$71,388</a:t>
            </a:r>
            <a:endParaRPr lang="en-US" sz="1100" dirty="0">
              <a:latin typeface="Cambria" panose="02040503050406030204" pitchFamily="18" charset="0"/>
            </a:endParaRPr>
          </a:p>
        </p:txBody>
      </p:sp>
      <p:graphicFrame>
        <p:nvGraphicFramePr>
          <p:cNvPr id="15" name="Table 14">
            <a:extLst>
              <a:ext uri="{FF2B5EF4-FFF2-40B4-BE49-F238E27FC236}">
                <a16:creationId xmlns:a16="http://schemas.microsoft.com/office/drawing/2014/main" id="{69B8201F-63C0-2D47-9889-A2E2E0D0CDFC}"/>
              </a:ext>
            </a:extLst>
          </p:cNvPr>
          <p:cNvGraphicFramePr>
            <a:graphicFrameLocks noGrp="1"/>
          </p:cNvGraphicFramePr>
          <p:nvPr>
            <p:extLst>
              <p:ext uri="{D42A27DB-BD31-4B8C-83A1-F6EECF244321}">
                <p14:modId xmlns:p14="http://schemas.microsoft.com/office/powerpoint/2010/main" val="3939758975"/>
              </p:ext>
            </p:extLst>
          </p:nvPr>
        </p:nvGraphicFramePr>
        <p:xfrm>
          <a:off x="6102272" y="3126972"/>
          <a:ext cx="2721550" cy="3212757"/>
        </p:xfrm>
        <a:graphic>
          <a:graphicData uri="http://schemas.openxmlformats.org/drawingml/2006/table">
            <a:tbl>
              <a:tblPr firstRow="1" bandRow="1">
                <a:tableStyleId>{5C22544A-7EE6-4342-B048-85BDC9FD1C3A}</a:tableStyleId>
              </a:tblPr>
              <a:tblGrid>
                <a:gridCol w="1416564">
                  <a:extLst>
                    <a:ext uri="{9D8B030D-6E8A-4147-A177-3AD203B41FA5}">
                      <a16:colId xmlns:a16="http://schemas.microsoft.com/office/drawing/2014/main" val="3574661959"/>
                    </a:ext>
                  </a:extLst>
                </a:gridCol>
                <a:gridCol w="717970">
                  <a:extLst>
                    <a:ext uri="{9D8B030D-6E8A-4147-A177-3AD203B41FA5}">
                      <a16:colId xmlns:a16="http://schemas.microsoft.com/office/drawing/2014/main" val="2515516826"/>
                    </a:ext>
                  </a:extLst>
                </a:gridCol>
                <a:gridCol w="587016">
                  <a:extLst>
                    <a:ext uri="{9D8B030D-6E8A-4147-A177-3AD203B41FA5}">
                      <a16:colId xmlns:a16="http://schemas.microsoft.com/office/drawing/2014/main" val="2301143269"/>
                    </a:ext>
                  </a:extLst>
                </a:gridCol>
              </a:tblGrid>
              <a:tr h="332586">
                <a:tc>
                  <a:txBody>
                    <a:bodyPr/>
                    <a:lstStyle/>
                    <a:p>
                      <a:pPr algn="ctr"/>
                      <a:r>
                        <a:rPr lang="en-US" sz="900" dirty="0">
                          <a:latin typeface="Cambria" panose="02040503050406030204" pitchFamily="18" charset="0"/>
                        </a:rPr>
                        <a:t>Department Demographics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0000"/>
                    </a:solidFill>
                  </a:tcPr>
                </a:tc>
                <a:tc>
                  <a:txBody>
                    <a:bodyPr/>
                    <a:lstStyle/>
                    <a:p>
                      <a:pPr algn="ctr"/>
                      <a:r>
                        <a:rPr lang="en-US" sz="900" dirty="0">
                          <a:latin typeface="Cambria" panose="02040503050406030204" pitchFamily="18" charset="0"/>
                        </a:rPr>
                        <a:t>Total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0000"/>
                    </a:solidFill>
                  </a:tcPr>
                </a:tc>
                <a:tc>
                  <a:txBody>
                    <a:bodyPr/>
                    <a:lstStyle/>
                    <a:p>
                      <a:pPr algn="ctr"/>
                      <a:r>
                        <a:rPr lang="en-US" sz="900" dirty="0">
                          <a:latin typeface="Cambria" panose="02040503050406030204" pitchFamily="18"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00000"/>
                    </a:solidFill>
                  </a:tcPr>
                </a:tc>
                <a:extLst>
                  <a:ext uri="{0D108BD9-81ED-4DB2-BD59-A6C34878D82A}">
                    <a16:rowId xmlns:a16="http://schemas.microsoft.com/office/drawing/2014/main" val="972310594"/>
                  </a:ext>
                </a:extLst>
              </a:tr>
              <a:tr h="203247">
                <a:tc>
                  <a:txBody>
                    <a:bodyPr/>
                    <a:lstStyle/>
                    <a:p>
                      <a:pPr algn="ctr"/>
                      <a:r>
                        <a:rPr lang="en-US" sz="900" b="1" dirty="0">
                          <a:latin typeface="Cambria" panose="02040503050406030204" pitchFamily="18" charset="0"/>
                        </a:rPr>
                        <a:t>Gender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BFD"/>
                    </a:solidFill>
                  </a:tcPr>
                </a:tc>
                <a:tc>
                  <a:txBody>
                    <a:bodyPr/>
                    <a:lstStyle/>
                    <a:p>
                      <a:pPr algn="ctr"/>
                      <a:endParaRPr lang="en-US" sz="1000" dirty="0">
                        <a:latin typeface="Cambria" panose="0204050305040603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000" dirty="0">
                        <a:latin typeface="Cambria" panose="0204050305040603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8568399"/>
                  </a:ext>
                </a:extLst>
              </a:tr>
              <a:tr h="203247">
                <a:tc>
                  <a:txBody>
                    <a:bodyPr/>
                    <a:lstStyle/>
                    <a:p>
                      <a:pPr algn="r"/>
                      <a:r>
                        <a:rPr lang="en-US" sz="900" dirty="0">
                          <a:latin typeface="Cambria" panose="02040503050406030204" pitchFamily="18" charset="0"/>
                        </a:rPr>
                        <a:t>Female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BFD"/>
                    </a:solidFill>
                  </a:tcPr>
                </a:tc>
                <a:tc>
                  <a:txBody>
                    <a:bodyPr/>
                    <a:lstStyle/>
                    <a:p>
                      <a:pPr algn="ctr"/>
                      <a:r>
                        <a:rPr lang="en-US" sz="1000" dirty="0" smtClean="0">
                          <a:latin typeface="Cambria" panose="02040503050406030204" pitchFamily="18" charset="0"/>
                        </a:rPr>
                        <a:t>47</a:t>
                      </a:r>
                      <a:endParaRPr lang="en-US" sz="1000" dirty="0">
                        <a:latin typeface="Cambria" panose="0204050305040603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dirty="0" smtClean="0">
                          <a:latin typeface="Cambria" panose="02040503050406030204" pitchFamily="18" charset="0"/>
                        </a:rPr>
                        <a:t>58%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92795621"/>
                  </a:ext>
                </a:extLst>
              </a:tr>
              <a:tr h="203247">
                <a:tc>
                  <a:txBody>
                    <a:bodyPr/>
                    <a:lstStyle/>
                    <a:p>
                      <a:pPr algn="r"/>
                      <a:r>
                        <a:rPr lang="en-US" sz="900" dirty="0">
                          <a:latin typeface="Cambria" panose="02040503050406030204" pitchFamily="18" charset="0"/>
                        </a:rPr>
                        <a:t>Male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BFD"/>
                    </a:solidFill>
                  </a:tcPr>
                </a:tc>
                <a:tc>
                  <a:txBody>
                    <a:bodyPr/>
                    <a:lstStyle/>
                    <a:p>
                      <a:pPr algn="ctr"/>
                      <a:r>
                        <a:rPr lang="en-US" sz="1000" dirty="0" smtClean="0">
                          <a:latin typeface="Cambria" panose="02040503050406030204" pitchFamily="18" charset="0"/>
                        </a:rPr>
                        <a:t>34</a:t>
                      </a:r>
                      <a:endParaRPr lang="en-US" sz="1000" dirty="0">
                        <a:latin typeface="Cambria" panose="0204050305040603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dirty="0" smtClean="0">
                          <a:latin typeface="Cambria" panose="02040503050406030204" pitchFamily="18" charset="0"/>
                        </a:rPr>
                        <a:t>42%</a:t>
                      </a:r>
                      <a:endParaRPr lang="en-US" sz="1000" dirty="0">
                        <a:latin typeface="Cambria" panose="0204050305040603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04704832"/>
                  </a:ext>
                </a:extLst>
              </a:tr>
              <a:tr h="203247">
                <a:tc>
                  <a:txBody>
                    <a:bodyPr/>
                    <a:lstStyle/>
                    <a:p>
                      <a:pPr algn="ctr"/>
                      <a:r>
                        <a:rPr lang="en-US" sz="900" b="1" dirty="0">
                          <a:latin typeface="Cambria" panose="02040503050406030204" pitchFamily="18" charset="0"/>
                        </a:rPr>
                        <a:t>Race/Ethnicity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BFD"/>
                    </a:solidFill>
                  </a:tcPr>
                </a:tc>
                <a:tc>
                  <a:txBody>
                    <a:bodyPr/>
                    <a:lstStyle/>
                    <a:p>
                      <a:pPr algn="ctr"/>
                      <a:endParaRPr lang="en-US" sz="1000" dirty="0">
                        <a:latin typeface="Cambria" panose="0204050305040603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Cambria" panose="0204050305040603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03766996"/>
                  </a:ext>
                </a:extLst>
              </a:tr>
              <a:tr h="203247">
                <a:tc>
                  <a:txBody>
                    <a:bodyPr/>
                    <a:lstStyle/>
                    <a:p>
                      <a:pPr algn="r"/>
                      <a:r>
                        <a:rPr lang="en-US" sz="900" dirty="0">
                          <a:latin typeface="Cambria" panose="02040503050406030204" pitchFamily="18" charset="0"/>
                        </a:rPr>
                        <a:t>White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BFD"/>
                    </a:solidFill>
                  </a:tcPr>
                </a:tc>
                <a:tc>
                  <a:txBody>
                    <a:bodyPr/>
                    <a:lstStyle/>
                    <a:p>
                      <a:pPr algn="ctr"/>
                      <a:r>
                        <a:rPr lang="en-US" sz="1000" dirty="0" smtClean="0">
                          <a:latin typeface="Cambria" panose="02040503050406030204" pitchFamily="18" charset="0"/>
                        </a:rPr>
                        <a:t>59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dirty="0" smtClean="0">
                          <a:latin typeface="Cambria" panose="02040503050406030204" pitchFamily="18" charset="0"/>
                        </a:rPr>
                        <a:t>72.8%</a:t>
                      </a:r>
                      <a:endParaRPr lang="en-US" sz="1000" dirty="0">
                        <a:latin typeface="Cambria" panose="0204050305040603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59564752"/>
                  </a:ext>
                </a:extLst>
              </a:tr>
              <a:tr h="203247">
                <a:tc>
                  <a:txBody>
                    <a:bodyPr/>
                    <a:lstStyle/>
                    <a:p>
                      <a:pPr algn="r"/>
                      <a:r>
                        <a:rPr lang="en-US" sz="900" dirty="0">
                          <a:latin typeface="Cambria" panose="02040503050406030204" pitchFamily="18" charset="0"/>
                        </a:rPr>
                        <a:t>Black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BFD"/>
                    </a:solidFill>
                  </a:tcPr>
                </a:tc>
                <a:tc>
                  <a:txBody>
                    <a:bodyPr/>
                    <a:lstStyle/>
                    <a:p>
                      <a:pPr algn="ctr"/>
                      <a:r>
                        <a:rPr lang="en-US" sz="1000" dirty="0" smtClean="0">
                          <a:latin typeface="Cambria" panose="02040503050406030204" pitchFamily="18" charset="0"/>
                        </a:rPr>
                        <a:t>19</a:t>
                      </a:r>
                      <a:endParaRPr lang="en-US" sz="1000" dirty="0">
                        <a:latin typeface="Cambria" panose="0204050305040603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dirty="0" smtClean="0">
                          <a:latin typeface="Cambria" panose="02040503050406030204" pitchFamily="18" charset="0"/>
                        </a:rPr>
                        <a:t>23.5%</a:t>
                      </a:r>
                      <a:endParaRPr lang="en-US" sz="1000" dirty="0">
                        <a:latin typeface="Cambria" panose="0204050305040603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52256015"/>
                  </a:ext>
                </a:extLst>
              </a:tr>
              <a:tr h="203247">
                <a:tc>
                  <a:txBody>
                    <a:bodyPr/>
                    <a:lstStyle/>
                    <a:p>
                      <a:pPr algn="r"/>
                      <a:r>
                        <a:rPr lang="en-US" sz="900" dirty="0">
                          <a:latin typeface="Cambria" panose="02040503050406030204" pitchFamily="18" charset="0"/>
                        </a:rPr>
                        <a:t>Asian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BFD"/>
                    </a:solidFill>
                  </a:tcPr>
                </a:tc>
                <a:tc>
                  <a:txBody>
                    <a:bodyPr/>
                    <a:lstStyle/>
                    <a:p>
                      <a:pPr algn="ctr"/>
                      <a:r>
                        <a:rPr lang="en-US" sz="1000" dirty="0" smtClean="0">
                          <a:latin typeface="Cambria" panose="02040503050406030204" pitchFamily="18" charset="0"/>
                        </a:rPr>
                        <a:t>1</a:t>
                      </a:r>
                      <a:endParaRPr lang="en-US" sz="1000" dirty="0">
                        <a:latin typeface="Cambria" panose="0204050305040603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dirty="0" smtClean="0">
                          <a:latin typeface="Cambria" panose="02040503050406030204" pitchFamily="18" charset="0"/>
                        </a:rPr>
                        <a:t>1.2%</a:t>
                      </a:r>
                      <a:endParaRPr lang="en-US" sz="1000" dirty="0">
                        <a:latin typeface="Cambria" panose="0204050305040603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70227280"/>
                  </a:ext>
                </a:extLst>
              </a:tr>
              <a:tr h="203247">
                <a:tc>
                  <a:txBody>
                    <a:bodyPr/>
                    <a:lstStyle/>
                    <a:p>
                      <a:pPr algn="r"/>
                      <a:r>
                        <a:rPr lang="en-US" sz="900" dirty="0">
                          <a:latin typeface="Cambria" panose="02040503050406030204" pitchFamily="18" charset="0"/>
                        </a:rPr>
                        <a:t>Indian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BFD"/>
                    </a:solidFill>
                  </a:tcPr>
                </a:tc>
                <a:tc>
                  <a:txBody>
                    <a:bodyPr/>
                    <a:lstStyle/>
                    <a:p>
                      <a:pPr algn="ctr"/>
                      <a:r>
                        <a:rPr lang="en-US" sz="1000" dirty="0" smtClean="0">
                          <a:latin typeface="Cambria" panose="02040503050406030204" pitchFamily="18" charset="0"/>
                        </a:rPr>
                        <a:t>1</a:t>
                      </a:r>
                      <a:endParaRPr lang="en-US" sz="1000" dirty="0">
                        <a:latin typeface="Cambria" panose="0204050305040603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dirty="0" smtClean="0">
                          <a:latin typeface="Cambria" panose="02040503050406030204" pitchFamily="18" charset="0"/>
                        </a:rPr>
                        <a:t>1.2%</a:t>
                      </a:r>
                      <a:endParaRPr lang="en-US" sz="1000" dirty="0">
                        <a:latin typeface="Cambria" panose="0204050305040603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54016990"/>
                  </a:ext>
                </a:extLst>
              </a:tr>
              <a:tr h="203247">
                <a:tc>
                  <a:txBody>
                    <a:bodyPr/>
                    <a:lstStyle/>
                    <a:p>
                      <a:pPr algn="r"/>
                      <a:r>
                        <a:rPr lang="en-US" sz="900" dirty="0">
                          <a:latin typeface="Cambria" panose="02040503050406030204" pitchFamily="18" charset="0"/>
                        </a:rPr>
                        <a:t>Hawaiian/Pacific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BFD"/>
                    </a:solidFill>
                  </a:tcPr>
                </a:tc>
                <a:tc>
                  <a:txBody>
                    <a:bodyPr/>
                    <a:lstStyle/>
                    <a:p>
                      <a:pPr algn="ctr"/>
                      <a:endParaRPr lang="en-US" sz="1000" dirty="0">
                        <a:latin typeface="Cambria" panose="0204050305040603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000" dirty="0">
                        <a:latin typeface="Cambria" panose="0204050305040603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44245174"/>
                  </a:ext>
                </a:extLst>
              </a:tr>
              <a:tr h="203247">
                <a:tc>
                  <a:txBody>
                    <a:bodyPr/>
                    <a:lstStyle/>
                    <a:p>
                      <a:pPr algn="r"/>
                      <a:r>
                        <a:rPr lang="en-US" sz="900" dirty="0">
                          <a:latin typeface="Cambria" panose="02040503050406030204" pitchFamily="18" charset="0"/>
                        </a:rPr>
                        <a:t>Declined to State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BFD"/>
                    </a:solidFill>
                  </a:tcPr>
                </a:tc>
                <a:tc>
                  <a:txBody>
                    <a:bodyPr/>
                    <a:lstStyle/>
                    <a:p>
                      <a:pPr algn="ctr"/>
                      <a:r>
                        <a:rPr lang="en-US" sz="1000" dirty="0" smtClean="0">
                          <a:latin typeface="Cambria" panose="02040503050406030204" pitchFamily="18" charset="0"/>
                        </a:rPr>
                        <a:t>1</a:t>
                      </a:r>
                      <a:endParaRPr lang="en-US" sz="1000" dirty="0">
                        <a:latin typeface="Cambria" panose="0204050305040603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dirty="0" smtClean="0">
                          <a:latin typeface="Cambria" panose="02040503050406030204" pitchFamily="18" charset="0"/>
                        </a:rPr>
                        <a:t>1.2%</a:t>
                      </a:r>
                      <a:endParaRPr lang="en-US" sz="1000" dirty="0">
                        <a:latin typeface="Cambria" panose="0204050305040603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28234299"/>
                  </a:ext>
                </a:extLst>
              </a:tr>
              <a:tr h="408597">
                <a:tc>
                  <a:txBody>
                    <a:bodyPr/>
                    <a:lstStyle/>
                    <a:p>
                      <a:pPr algn="r"/>
                      <a:r>
                        <a:rPr lang="en-US" sz="900" b="1" dirty="0">
                          <a:latin typeface="Cambria" panose="02040503050406030204" pitchFamily="18" charset="0"/>
                        </a:rPr>
                        <a:t>Currently in DROP or Eligible to Retire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9FBFD"/>
                    </a:solidFill>
                  </a:tcPr>
                </a:tc>
                <a:tc>
                  <a:txBody>
                    <a:bodyPr/>
                    <a:lstStyle/>
                    <a:p>
                      <a:pPr algn="ctr"/>
                      <a:r>
                        <a:rPr lang="en-US" sz="1000" dirty="0" smtClean="0">
                          <a:latin typeface="Cambria" panose="02040503050406030204" pitchFamily="18" charset="0"/>
                        </a:rPr>
                        <a:t>12</a:t>
                      </a:r>
                      <a:endParaRPr lang="en-US" sz="1000" dirty="0">
                        <a:latin typeface="Cambria" panose="0204050305040603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000" dirty="0" smtClean="0">
                          <a:latin typeface="Cambria" panose="02040503050406030204" pitchFamily="18" charset="0"/>
                        </a:rPr>
                        <a:t>14.8%</a:t>
                      </a:r>
                      <a:endParaRPr lang="en-US" sz="1000" dirty="0">
                        <a:latin typeface="Cambria" panose="020405030504060302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78153641"/>
                  </a:ext>
                </a:extLst>
              </a:tr>
            </a:tbl>
          </a:graphicData>
        </a:graphic>
      </p:graphicFrame>
      <p:sp>
        <p:nvSpPr>
          <p:cNvPr id="6" name="TextBox 5">
            <a:extLst>
              <a:ext uri="{FF2B5EF4-FFF2-40B4-BE49-F238E27FC236}">
                <a16:creationId xmlns:a16="http://schemas.microsoft.com/office/drawing/2014/main" id="{F0766284-0B1B-1349-A767-EB5998F01234}"/>
              </a:ext>
            </a:extLst>
          </p:cNvPr>
          <p:cNvSpPr txBox="1"/>
          <p:nvPr/>
        </p:nvSpPr>
        <p:spPr>
          <a:xfrm>
            <a:off x="984571" y="1021595"/>
            <a:ext cx="7192219" cy="646331"/>
          </a:xfrm>
          <a:prstGeom prst="rect">
            <a:avLst/>
          </a:prstGeom>
          <a:noFill/>
        </p:spPr>
        <p:txBody>
          <a:bodyPr wrap="square" rtlCol="0">
            <a:spAutoFit/>
          </a:bodyPr>
          <a:lstStyle/>
          <a:p>
            <a:pPr algn="ctr"/>
            <a:r>
              <a:rPr lang="en-US" sz="1200" dirty="0">
                <a:latin typeface="Cambria" panose="02040503050406030204" pitchFamily="18" charset="0"/>
              </a:rPr>
              <a:t>Salaries and Related Benefits for the 106 Authorized Positions are listed below in Chart 1.  </a:t>
            </a:r>
          </a:p>
          <a:p>
            <a:pPr algn="ctr"/>
            <a:r>
              <a:rPr lang="en-US" sz="1200" dirty="0">
                <a:latin typeface="Cambria" panose="02040503050406030204" pitchFamily="18" charset="0"/>
              </a:rPr>
              <a:t>In Chart 2, benefits are broken out to show the portion paid for active versus retired employees.  </a:t>
            </a:r>
          </a:p>
          <a:p>
            <a:pPr algn="ctr"/>
            <a:r>
              <a:rPr lang="en-US" sz="1200" dirty="0">
                <a:latin typeface="Cambria" panose="02040503050406030204" pitchFamily="18" charset="0"/>
              </a:rPr>
              <a:t>This is where payments for the Unfunded Accrued Liability (UAL) can be found.</a:t>
            </a:r>
          </a:p>
        </p:txBody>
      </p:sp>
      <p:sp>
        <p:nvSpPr>
          <p:cNvPr id="12" name="TextBox 11">
            <a:extLst>
              <a:ext uri="{FF2B5EF4-FFF2-40B4-BE49-F238E27FC236}">
                <a16:creationId xmlns:a16="http://schemas.microsoft.com/office/drawing/2014/main" id="{1FBE8372-FFD7-5E45-A5BD-8394E0624871}"/>
              </a:ext>
            </a:extLst>
          </p:cNvPr>
          <p:cNvSpPr txBox="1"/>
          <p:nvPr/>
        </p:nvSpPr>
        <p:spPr>
          <a:xfrm>
            <a:off x="168116" y="1848732"/>
            <a:ext cx="359394" cy="369332"/>
          </a:xfrm>
          <a:prstGeom prst="rect">
            <a:avLst/>
          </a:prstGeom>
          <a:noFill/>
        </p:spPr>
        <p:txBody>
          <a:bodyPr wrap="none" rtlCol="0">
            <a:spAutoFit/>
          </a:bodyPr>
          <a:lstStyle/>
          <a:p>
            <a:r>
              <a:rPr lang="en-US" dirty="0">
                <a:latin typeface="Cambria" panose="02040503050406030204" pitchFamily="18" charset="0"/>
              </a:rPr>
              <a:t>1.</a:t>
            </a:r>
          </a:p>
        </p:txBody>
      </p:sp>
      <p:sp>
        <p:nvSpPr>
          <p:cNvPr id="18" name="TextBox 17">
            <a:extLst>
              <a:ext uri="{FF2B5EF4-FFF2-40B4-BE49-F238E27FC236}">
                <a16:creationId xmlns:a16="http://schemas.microsoft.com/office/drawing/2014/main" id="{C03734ED-647F-0B43-AE47-DB01D9483BA1}"/>
              </a:ext>
            </a:extLst>
          </p:cNvPr>
          <p:cNvSpPr txBox="1"/>
          <p:nvPr/>
        </p:nvSpPr>
        <p:spPr>
          <a:xfrm>
            <a:off x="175792" y="3974887"/>
            <a:ext cx="359394" cy="369332"/>
          </a:xfrm>
          <a:prstGeom prst="rect">
            <a:avLst/>
          </a:prstGeom>
          <a:noFill/>
        </p:spPr>
        <p:txBody>
          <a:bodyPr wrap="none" rtlCol="0">
            <a:spAutoFit/>
          </a:bodyPr>
          <a:lstStyle/>
          <a:p>
            <a:r>
              <a:rPr lang="en-US" dirty="0">
                <a:latin typeface="Cambria" panose="02040503050406030204" pitchFamily="18" charset="0"/>
              </a:rPr>
              <a:t>2.</a:t>
            </a:r>
          </a:p>
        </p:txBody>
      </p:sp>
    </p:spTree>
    <p:extLst>
      <p:ext uri="{BB962C8B-B14F-4D97-AF65-F5344CB8AC3E}">
        <p14:creationId xmlns:p14="http://schemas.microsoft.com/office/powerpoint/2010/main" val="874252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145523" y="119068"/>
            <a:ext cx="8870317" cy="6614903"/>
            <a:chOff x="145523" y="119068"/>
            <a:chExt cx="8870317" cy="6614903"/>
          </a:xfrm>
        </p:grpSpPr>
        <p:sp>
          <p:nvSpPr>
            <p:cNvPr id="17" name="Rectangle 16"/>
            <p:cNvSpPr/>
            <p:nvPr/>
          </p:nvSpPr>
          <p:spPr>
            <a:xfrm>
              <a:off x="145523" y="121700"/>
              <a:ext cx="8870316" cy="855743"/>
            </a:xfrm>
            <a:prstGeom prst="rect">
              <a:avLst/>
            </a:prstGeom>
            <a:solidFill>
              <a:schemeClr val="tx2">
                <a:lumMod val="50000"/>
              </a:schemeClr>
            </a:solidFill>
            <a:ln w="38100" cmpd="sng">
              <a:solidFill>
                <a:srgbClr val="989605"/>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accent1">
                    <a:lumMod val="75000"/>
                  </a:schemeClr>
                </a:solidFill>
              </a:endParaRPr>
            </a:p>
          </p:txBody>
        </p:sp>
        <p:sp>
          <p:nvSpPr>
            <p:cNvPr id="18" name="Rectangle 17"/>
            <p:cNvSpPr/>
            <p:nvPr/>
          </p:nvSpPr>
          <p:spPr>
            <a:xfrm>
              <a:off x="145523" y="119068"/>
              <a:ext cx="8870317" cy="6614903"/>
            </a:xfrm>
            <a:prstGeom prst="rect">
              <a:avLst/>
            </a:prstGeom>
            <a:noFill/>
            <a:ln w="38100" cmpd="sng">
              <a:solidFill>
                <a:srgbClr val="989605"/>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pic>
        <p:nvPicPr>
          <p:cNvPr id="14" name="Picture 13" descr="BraidedSeal.gi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0921" y="150292"/>
            <a:ext cx="773715" cy="789834"/>
          </a:xfrm>
          <a:prstGeom prst="rect">
            <a:avLst/>
          </a:prstGeom>
          <a:ln>
            <a:noFill/>
          </a:ln>
        </p:spPr>
      </p:pic>
      <p:sp>
        <p:nvSpPr>
          <p:cNvPr id="3" name="Rectangle 2"/>
          <p:cNvSpPr/>
          <p:nvPr/>
        </p:nvSpPr>
        <p:spPr>
          <a:xfrm>
            <a:off x="1376622" y="163590"/>
            <a:ext cx="7139507" cy="769441"/>
          </a:xfrm>
          <a:prstGeom prst="rect">
            <a:avLst/>
          </a:prstGeom>
        </p:spPr>
        <p:txBody>
          <a:bodyPr wrap="square">
            <a:spAutoFit/>
          </a:bodyPr>
          <a:lstStyle/>
          <a:p>
            <a:pPr algn="ctr"/>
            <a:r>
              <a:rPr lang="en-US" sz="2400" dirty="0">
                <a:solidFill>
                  <a:srgbClr val="FFFFCC"/>
                </a:solidFill>
                <a:latin typeface="Cambria"/>
                <a:cs typeface="Cambria"/>
              </a:rPr>
              <a:t>01-255 Office of Financial Institutions</a:t>
            </a:r>
          </a:p>
          <a:p>
            <a:pPr algn="ctr"/>
            <a:r>
              <a:rPr lang="en-US" sz="2000" dirty="0">
                <a:solidFill>
                  <a:srgbClr val="FFFFCC"/>
                </a:solidFill>
                <a:latin typeface="Cambria"/>
                <a:cs typeface="Cambria"/>
              </a:rPr>
              <a:t>FY23 Discretionary/Non-Discretionary Comparison</a:t>
            </a:r>
          </a:p>
        </p:txBody>
      </p:sp>
      <p:sp>
        <p:nvSpPr>
          <p:cNvPr id="9" name="Slide Number Placeholder 1"/>
          <p:cNvSpPr txBox="1">
            <a:spLocks/>
          </p:cNvSpPr>
          <p:nvPr/>
        </p:nvSpPr>
        <p:spPr>
          <a:xfrm>
            <a:off x="8601143" y="6490951"/>
            <a:ext cx="414697" cy="243961"/>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ECD700F-06CF-8943-A234-B60CC71AB37E}" type="slidenum">
              <a:rPr lang="en-US" sz="1000" i="1" smtClean="0">
                <a:solidFill>
                  <a:schemeClr val="accent1"/>
                </a:solidFill>
                <a:latin typeface="Bernard MT Condensed"/>
                <a:cs typeface="Bernard MT Condensed"/>
              </a:rPr>
              <a:pPr/>
              <a:t>9</a:t>
            </a:fld>
            <a:endParaRPr lang="en-US" sz="1000" i="1" dirty="0">
              <a:solidFill>
                <a:schemeClr val="accent1"/>
              </a:solidFill>
              <a:latin typeface="Bernard MT Condensed"/>
              <a:cs typeface="Bernard MT Condensed"/>
            </a:endParaRPr>
          </a:p>
        </p:txBody>
      </p:sp>
      <p:graphicFrame>
        <p:nvGraphicFramePr>
          <p:cNvPr id="12" name="Diagram 11"/>
          <p:cNvGraphicFramePr/>
          <p:nvPr>
            <p:extLst/>
          </p:nvPr>
        </p:nvGraphicFramePr>
        <p:xfrm>
          <a:off x="226436" y="1206482"/>
          <a:ext cx="2753040" cy="300321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graphicFrame>
        <p:nvGraphicFramePr>
          <p:cNvPr id="19" name="Diagram 18"/>
          <p:cNvGraphicFramePr/>
          <p:nvPr>
            <p:extLst/>
          </p:nvPr>
        </p:nvGraphicFramePr>
        <p:xfrm>
          <a:off x="5970674" y="1206482"/>
          <a:ext cx="2950157" cy="3003218"/>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pic>
        <p:nvPicPr>
          <p:cNvPr id="11" name="Picture 10" descr="BraidedSeal.gi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0921" y="150292"/>
            <a:ext cx="773715" cy="789834"/>
          </a:xfrm>
          <a:prstGeom prst="rect">
            <a:avLst/>
          </a:prstGeom>
          <a:ln>
            <a:noFill/>
          </a:ln>
        </p:spPr>
      </p:pic>
      <p:graphicFrame>
        <p:nvGraphicFramePr>
          <p:cNvPr id="2" name="Chart 1"/>
          <p:cNvGraphicFramePr/>
          <p:nvPr>
            <p:extLst/>
          </p:nvPr>
        </p:nvGraphicFramePr>
        <p:xfrm>
          <a:off x="2979476" y="1414981"/>
          <a:ext cx="3204808" cy="2586220"/>
        </p:xfrm>
        <a:graphic>
          <a:graphicData uri="http://schemas.openxmlformats.org/drawingml/2006/chart">
            <c:chart xmlns:c="http://schemas.openxmlformats.org/drawingml/2006/chart" xmlns:r="http://schemas.openxmlformats.org/officeDocument/2006/relationships" r:id="rId15"/>
          </a:graphicData>
        </a:graphic>
      </p:graphicFrame>
      <p:graphicFrame>
        <p:nvGraphicFramePr>
          <p:cNvPr id="4" name="Object 3">
            <a:extLst>
              <a:ext uri="{FF2B5EF4-FFF2-40B4-BE49-F238E27FC236}">
                <a16:creationId xmlns:a16="http://schemas.microsoft.com/office/drawing/2014/main" id="{5A812B1C-FFD7-F24B-96F8-C32BF909F4DC}"/>
              </a:ext>
            </a:extLst>
          </p:cNvPr>
          <p:cNvGraphicFramePr>
            <a:graphicFrameLocks noChangeAspect="1"/>
          </p:cNvGraphicFramePr>
          <p:nvPr>
            <p:extLst>
              <p:ext uri="{D42A27DB-BD31-4B8C-83A1-F6EECF244321}">
                <p14:modId xmlns:p14="http://schemas.microsoft.com/office/powerpoint/2010/main" val="3409656184"/>
              </p:ext>
            </p:extLst>
          </p:nvPr>
        </p:nvGraphicFramePr>
        <p:xfrm>
          <a:off x="4728119" y="4305548"/>
          <a:ext cx="3611562" cy="1062038"/>
        </p:xfrm>
        <a:graphic>
          <a:graphicData uri="http://schemas.openxmlformats.org/presentationml/2006/ole">
            <mc:AlternateContent xmlns:mc="http://schemas.openxmlformats.org/markup-compatibility/2006">
              <mc:Choice xmlns:v="urn:schemas-microsoft-com:vml" Requires="v">
                <p:oleObj spid="_x0000_s3085" name="Worksheet" r:id="rId16" imgW="4305447" imgH="1266825" progId="Excel.Sheet.12">
                  <p:embed/>
                </p:oleObj>
              </mc:Choice>
              <mc:Fallback>
                <p:oleObj name="Worksheet" r:id="rId16" imgW="4305447" imgH="1266825" progId="Excel.Sheet.12">
                  <p:embed/>
                  <p:pic>
                    <p:nvPicPr>
                      <p:cNvPr id="4" name="Object 3">
                        <a:extLst>
                          <a:ext uri="{FF2B5EF4-FFF2-40B4-BE49-F238E27FC236}">
                            <a16:creationId xmlns:a16="http://schemas.microsoft.com/office/drawing/2014/main" id="{5A812B1C-FFD7-F24B-96F8-C32BF909F4DC}"/>
                          </a:ext>
                        </a:extLst>
                      </p:cNvPr>
                      <p:cNvPicPr/>
                      <p:nvPr/>
                    </p:nvPicPr>
                    <p:blipFill>
                      <a:blip r:embed="rId17"/>
                      <a:stretch>
                        <a:fillRect/>
                      </a:stretch>
                    </p:blipFill>
                    <p:spPr>
                      <a:xfrm>
                        <a:off x="4728119" y="4305548"/>
                        <a:ext cx="3611562" cy="1062038"/>
                      </a:xfrm>
                      <a:prstGeom prst="rect">
                        <a:avLst/>
                      </a:prstGeom>
                    </p:spPr>
                  </p:pic>
                </p:oleObj>
              </mc:Fallback>
            </mc:AlternateContent>
          </a:graphicData>
        </a:graphic>
      </p:graphicFrame>
      <p:pic>
        <p:nvPicPr>
          <p:cNvPr id="6" name="Picture 5">
            <a:extLst>
              <a:ext uri="{FF2B5EF4-FFF2-40B4-BE49-F238E27FC236}">
                <a16:creationId xmlns:a16="http://schemas.microsoft.com/office/drawing/2014/main" id="{95D04387-7B4C-FA46-8A53-07CD439E09C0}"/>
              </a:ext>
            </a:extLst>
          </p:cNvPr>
          <p:cNvPicPr>
            <a:picLocks noChangeAspect="1"/>
          </p:cNvPicPr>
          <p:nvPr/>
        </p:nvPicPr>
        <p:blipFill>
          <a:blip r:embed="rId18"/>
          <a:stretch>
            <a:fillRect/>
          </a:stretch>
        </p:blipFill>
        <p:spPr>
          <a:xfrm>
            <a:off x="557778" y="4285144"/>
            <a:ext cx="3494182" cy="2363722"/>
          </a:xfrm>
          <a:prstGeom prst="rect">
            <a:avLst/>
          </a:prstGeom>
          <a:ln w="9525">
            <a:solidFill>
              <a:schemeClr val="tx1"/>
            </a:solidFill>
          </a:ln>
        </p:spPr>
      </p:pic>
    </p:spTree>
    <p:extLst>
      <p:ext uri="{BB962C8B-B14F-4D97-AF65-F5344CB8AC3E}">
        <p14:creationId xmlns:p14="http://schemas.microsoft.com/office/powerpoint/2010/main" val="11525631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3071</TotalTime>
  <Words>1194</Words>
  <Application>Microsoft Office PowerPoint</Application>
  <PresentationFormat>On-screen Show (4:3)</PresentationFormat>
  <Paragraphs>270</Paragraphs>
  <Slides>10</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10</vt:i4>
      </vt:variant>
    </vt:vector>
  </HeadingPairs>
  <TitlesOfParts>
    <vt:vector size="18" baseType="lpstr">
      <vt:lpstr>Arial</vt:lpstr>
      <vt:lpstr>Bernard MT Condensed</vt:lpstr>
      <vt:lpstr>Calibri</vt:lpstr>
      <vt:lpstr>Calibri Light</vt:lpstr>
      <vt:lpstr>Cambria</vt:lpstr>
      <vt:lpstr>Office Theme</vt:lpstr>
      <vt:lpstr>Worksheet</vt:lpstr>
      <vt:lpstr>Microsoft Excel Worksheet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Phillips-Hymel, Sherry</cp:lastModifiedBy>
  <cp:revision>9</cp:revision>
  <cp:lastPrinted>2022-04-03T20:11:49Z</cp:lastPrinted>
  <dcterms:created xsi:type="dcterms:W3CDTF">2022-02-24T15:47:49Z</dcterms:created>
  <dcterms:modified xsi:type="dcterms:W3CDTF">2022-04-03T22:52:55Z</dcterms:modified>
</cp:coreProperties>
</file>